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12"/>
  </p:notesMasterIdLst>
  <p:sldIdLst>
    <p:sldId id="268" r:id="rId5"/>
    <p:sldId id="266" r:id="rId6"/>
    <p:sldId id="272" r:id="rId7"/>
    <p:sldId id="261" r:id="rId8"/>
    <p:sldId id="273" r:id="rId9"/>
    <p:sldId id="271" r:id="rId10"/>
    <p:sldId id="270" r:id="rId1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Submission Template" id="{053C3EF4-24B6-F64F-BFDF-521D93BA9934}">
          <p14:sldIdLst>
            <p14:sldId id="268"/>
          </p14:sldIdLst>
        </p14:section>
        <p14:section name="Introduce yourself" id="{6F032485-F42F-4645-AF5B-CE298C1CA406}">
          <p14:sldIdLst>
            <p14:sldId id="266"/>
          </p14:sldIdLst>
        </p14:section>
        <p14:section name="Mandatory Slides" id="{08251AE7-0E36-B446-A6D5-DA50A1678257}">
          <p14:sldIdLst>
            <p14:sldId id="272"/>
            <p14:sldId id="261"/>
            <p14:sldId id="273"/>
          </p14:sldIdLst>
        </p14:section>
        <p14:section name="Additional copy&amp;paste slides" id="{F8F64F9D-5CD3-624B-9EAE-366DC1DD177F}">
          <p14:sldIdLst>
            <p14:sldId id="271"/>
            <p14:sldId id="27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BDC83C-BE9E-DE3B-DCE7-4AC3D8FA3B54}" name="Josephine Hoffheinz" initials="JH" userId="S::josephine.hoffheinz@ekipa.de::e0f5c9e3-43ea-4b53-8ebb-53a75749d87d" providerId="AD"/>
  <p188:author id="{044A4280-E3AE-A440-0DB4-F0B21F1EE427}" name="Nico Heby" initials="NH" userId="S::nico@ekipa.de::c88c6920-9e16-4a7e-acac-31863610828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4"/>
    <p:restoredTop sz="96292"/>
  </p:normalViewPr>
  <p:slideViewPr>
    <p:cSldViewPr snapToGrid="0">
      <p:cViewPr varScale="1">
        <p:scale>
          <a:sx n="82" d="100"/>
          <a:sy n="82" d="100"/>
        </p:scale>
        <p:origin x="7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02FD4-CFA1-594D-9BA9-A3FD9D9A2503}"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BCD64-0B54-1947-B93C-DF5322DA077D}" type="slidenum">
              <a:rPr lang="en-US" smtClean="0"/>
              <a:t>‹#›</a:t>
            </a:fld>
            <a:endParaRPr lang="en-US"/>
          </a:p>
        </p:txBody>
      </p:sp>
    </p:spTree>
    <p:extLst>
      <p:ext uri="{BB962C8B-B14F-4D97-AF65-F5344CB8AC3E}">
        <p14:creationId xmlns:p14="http://schemas.microsoft.com/office/powerpoint/2010/main" val="2010590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BCD64-0B54-1947-B93C-DF5322DA077D}" type="slidenum">
              <a:rPr lang="en-US" smtClean="0"/>
              <a:t>1</a:t>
            </a:fld>
            <a:endParaRPr lang="en-US"/>
          </a:p>
        </p:txBody>
      </p:sp>
    </p:spTree>
    <p:extLst>
      <p:ext uri="{BB962C8B-B14F-4D97-AF65-F5344CB8AC3E}">
        <p14:creationId xmlns:p14="http://schemas.microsoft.com/office/powerpoint/2010/main" val="232619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BCD64-0B54-1947-B93C-DF5322DA077D}" type="slidenum">
              <a:rPr lang="en-US" smtClean="0"/>
              <a:t>2</a:t>
            </a:fld>
            <a:endParaRPr lang="en-US"/>
          </a:p>
        </p:txBody>
      </p:sp>
    </p:spTree>
    <p:extLst>
      <p:ext uri="{BB962C8B-B14F-4D97-AF65-F5344CB8AC3E}">
        <p14:creationId xmlns:p14="http://schemas.microsoft.com/office/powerpoint/2010/main" val="2125643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app.ekipa.de/challenges"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app.ekipa.de/challenges"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ound Single Corner of Rectangle 7">
            <a:extLst>
              <a:ext uri="{FF2B5EF4-FFF2-40B4-BE49-F238E27FC236}">
                <a16:creationId xmlns:a16="http://schemas.microsoft.com/office/drawing/2014/main" id="{2F5CACCB-1CEC-1DE2-BD19-E4D118F49614}"/>
              </a:ext>
            </a:extLst>
          </p:cNvPr>
          <p:cNvSpPr/>
          <p:nvPr userDrawn="1"/>
        </p:nvSpPr>
        <p:spPr>
          <a:xfrm rot="10800000">
            <a:off x="8116956" y="0"/>
            <a:ext cx="4075044" cy="6858000"/>
          </a:xfrm>
          <a:prstGeom prst="round1Rect">
            <a:avLst>
              <a:gd name="adj" fmla="val 448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6A34C87-45D1-1760-3CB5-76724FD11F59}"/>
              </a:ext>
            </a:extLst>
          </p:cNvPr>
          <p:cNvSpPr>
            <a:spLocks noGrp="1"/>
          </p:cNvSpPr>
          <p:nvPr>
            <p:ph type="dt" sz="half" idx="10"/>
          </p:nvPr>
        </p:nvSpPr>
        <p:spPr/>
        <p:txBody>
          <a:bodyPr/>
          <a:lstStyle/>
          <a:p>
            <a:endParaRPr lang="en-US" dirty="0"/>
          </a:p>
        </p:txBody>
      </p:sp>
      <p:sp>
        <p:nvSpPr>
          <p:cNvPr id="12" name="Rectangle 11">
            <a:extLst>
              <a:ext uri="{FF2B5EF4-FFF2-40B4-BE49-F238E27FC236}">
                <a16:creationId xmlns:a16="http://schemas.microsoft.com/office/drawing/2014/main" id="{972FCCA8-F0F9-A183-809D-51BF83CF411B}"/>
              </a:ext>
            </a:extLst>
          </p:cNvPr>
          <p:cNvSpPr/>
          <p:nvPr userDrawn="1"/>
        </p:nvSpPr>
        <p:spPr>
          <a:xfrm>
            <a:off x="8116956" y="1069369"/>
            <a:ext cx="3970683" cy="163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0BDD9B1-044D-13B3-DFAD-488BED19C15E}"/>
              </a:ext>
            </a:extLst>
          </p:cNvPr>
          <p:cNvPicPr>
            <a:picLocks noChangeAspect="1"/>
          </p:cNvPicPr>
          <p:nvPr userDrawn="1"/>
        </p:nvPicPr>
        <p:blipFill>
          <a:blip r:embed="rId2"/>
          <a:srcRect/>
          <a:stretch/>
        </p:blipFill>
        <p:spPr>
          <a:xfrm>
            <a:off x="404833" y="325997"/>
            <a:ext cx="300624" cy="300867"/>
          </a:xfrm>
          <a:prstGeom prst="rect">
            <a:avLst/>
          </a:prstGeom>
        </p:spPr>
      </p:pic>
      <p:sp>
        <p:nvSpPr>
          <p:cNvPr id="7" name="TextBox 6">
            <a:extLst>
              <a:ext uri="{FF2B5EF4-FFF2-40B4-BE49-F238E27FC236}">
                <a16:creationId xmlns:a16="http://schemas.microsoft.com/office/drawing/2014/main" id="{0494FF37-27BE-EE49-0479-E8702FF092CE}"/>
              </a:ext>
            </a:extLst>
          </p:cNvPr>
          <p:cNvSpPr txBox="1"/>
          <p:nvPr userDrawn="1"/>
        </p:nvSpPr>
        <p:spPr>
          <a:xfrm>
            <a:off x="318437" y="3659661"/>
            <a:ext cx="7439272" cy="646331"/>
          </a:xfrm>
          <a:prstGeom prst="rect">
            <a:avLst/>
          </a:prstGeom>
          <a:noFill/>
        </p:spPr>
        <p:txBody>
          <a:bodyPr wrap="square" rtlCol="0">
            <a:spAutoFit/>
          </a:bodyPr>
          <a:lstStyle/>
          <a:p>
            <a:r>
              <a:rPr lang="en-US" b="1" dirty="0">
                <a:solidFill>
                  <a:schemeClr val="accent1"/>
                </a:solidFill>
                <a:latin typeface="Segoe UI" panose="020B0502040204020203" pitchFamily="34" charset="0"/>
                <a:cs typeface="Segoe UI" panose="020B0502040204020203" pitchFamily="34" charset="0"/>
              </a:rPr>
              <a:t>LET US KNOW HOW YOU FOUND OUT ABOUT US</a:t>
            </a:r>
          </a:p>
          <a:p>
            <a:endParaRPr lang="en-US" b="1" dirty="0">
              <a:solidFill>
                <a:schemeClr val="accent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D3AA3513-45CA-D0CB-063F-3DEF8E3B6FCD}"/>
              </a:ext>
            </a:extLst>
          </p:cNvPr>
          <p:cNvSpPr txBox="1"/>
          <p:nvPr userDrawn="1"/>
        </p:nvSpPr>
        <p:spPr>
          <a:xfrm>
            <a:off x="318437" y="694163"/>
            <a:ext cx="7600663" cy="307777"/>
          </a:xfrm>
          <a:prstGeom prst="rect">
            <a:avLst/>
          </a:prstGeom>
          <a:noFill/>
        </p:spPr>
        <p:txBody>
          <a:bodyPr wrap="square" rtlCol="0">
            <a:spAutoFit/>
          </a:bodyPr>
          <a:lstStyle/>
          <a:p>
            <a:r>
              <a:rPr lang="en-US" sz="1400" b="0" dirty="0">
                <a:latin typeface="Segoe UI" panose="020B0502040204020203" pitchFamily="34" charset="0"/>
                <a:cs typeface="Segoe UI" panose="020B0502040204020203" pitchFamily="34" charset="0"/>
              </a:rPr>
              <a:t>This is the official submission template for taking part in the ekipa challenges </a:t>
            </a:r>
          </a:p>
        </p:txBody>
      </p:sp>
      <p:sp>
        <p:nvSpPr>
          <p:cNvPr id="13" name="TextBox 12">
            <a:extLst>
              <a:ext uri="{FF2B5EF4-FFF2-40B4-BE49-F238E27FC236}">
                <a16:creationId xmlns:a16="http://schemas.microsoft.com/office/drawing/2014/main" id="{188A2A38-B7EA-270F-7F75-FA6D97CEE343}"/>
              </a:ext>
            </a:extLst>
          </p:cNvPr>
          <p:cNvSpPr txBox="1"/>
          <p:nvPr userDrawn="1"/>
        </p:nvSpPr>
        <p:spPr>
          <a:xfrm>
            <a:off x="8246853" y="238428"/>
            <a:ext cx="1676356" cy="477054"/>
          </a:xfrm>
          <a:prstGeom prst="rect">
            <a:avLst/>
          </a:prstGeom>
          <a:noFill/>
        </p:spPr>
        <p:txBody>
          <a:bodyPr wrap="none" rtlCol="0">
            <a:spAutoFit/>
          </a:bodyPr>
          <a:lstStyle/>
          <a:p>
            <a:r>
              <a:rPr lang="en-US" sz="2500" b="1" dirty="0">
                <a:solidFill>
                  <a:schemeClr val="bg1"/>
                </a:solidFill>
                <a:latin typeface="Segoe UI" panose="020B0502040204020203" pitchFamily="34" charset="0"/>
                <a:cs typeface="Segoe UI" panose="020B0502040204020203" pitchFamily="34" charset="0"/>
              </a:rPr>
              <a:t>CONTENT</a:t>
            </a:r>
          </a:p>
        </p:txBody>
      </p:sp>
      <p:sp>
        <p:nvSpPr>
          <p:cNvPr id="15" name="TextBox 14">
            <a:extLst>
              <a:ext uri="{FF2B5EF4-FFF2-40B4-BE49-F238E27FC236}">
                <a16:creationId xmlns:a16="http://schemas.microsoft.com/office/drawing/2014/main" id="{F22F74EA-A9F5-4FA6-A5EA-2B83C2AA9CFD}"/>
              </a:ext>
            </a:extLst>
          </p:cNvPr>
          <p:cNvSpPr txBox="1"/>
          <p:nvPr userDrawn="1"/>
        </p:nvSpPr>
        <p:spPr>
          <a:xfrm>
            <a:off x="355409" y="2168341"/>
            <a:ext cx="7439272" cy="1077218"/>
          </a:xfrm>
          <a:prstGeom prst="rect">
            <a:avLst/>
          </a:prstGeom>
          <a:noFill/>
        </p:spPr>
        <p:txBody>
          <a:bodyPr wrap="square" rtlCol="0">
            <a:spAutoFit/>
          </a:bodyPr>
          <a:lstStyle/>
          <a:p>
            <a:pPr marL="285750" indent="-285750">
              <a:buFont typeface="System Font Regular"/>
              <a:buChar char="✔️"/>
            </a:pPr>
            <a:r>
              <a:rPr lang="en-US" sz="1600" dirty="0">
                <a:latin typeface="Segoe UI" panose="020B0502040204020203" pitchFamily="34" charset="0"/>
                <a:cs typeface="Segoe UI" panose="020B0502040204020203" pitchFamily="34" charset="0"/>
              </a:rPr>
              <a:t>Fill in the submission template</a:t>
            </a:r>
          </a:p>
          <a:p>
            <a:pPr marL="285750" indent="-285750">
              <a:buFont typeface="System Font Regular"/>
              <a:buChar char="✔️"/>
            </a:pPr>
            <a:r>
              <a:rPr lang="en-US" sz="1600" dirty="0">
                <a:latin typeface="Segoe UI" panose="020B0502040204020203" pitchFamily="34" charset="0"/>
                <a:cs typeface="Segoe UI" panose="020B0502040204020203" pitchFamily="34" charset="0"/>
              </a:rPr>
              <a:t>Check if you wish to upload additional material such as a video, company presentation, etc. </a:t>
            </a:r>
          </a:p>
          <a:p>
            <a:pPr marL="285750" indent="-285750" algn="l">
              <a:buFont typeface="System Font Regular"/>
              <a:buChar char="✔️"/>
            </a:pPr>
            <a:r>
              <a:rPr lang="en-US" sz="1600" dirty="0">
                <a:latin typeface="Segoe UI" panose="020B0502040204020203" pitchFamily="34" charset="0"/>
                <a:cs typeface="Segoe UI" panose="020B0502040204020203" pitchFamily="34" charset="0"/>
              </a:rPr>
              <a:t>Upload your documents via our </a:t>
            </a:r>
            <a:r>
              <a:rPr lang="en-US" sz="1600" dirty="0">
                <a:latin typeface="Segoe UI" panose="020B0502040204020203" pitchFamily="34" charset="0"/>
                <a:cs typeface="Segoe UI" panose="020B0502040204020203" pitchFamily="34" charset="0"/>
                <a:hlinkClick r:id="rId3"/>
              </a:rPr>
              <a:t>platform</a:t>
            </a:r>
            <a:r>
              <a:rPr lang="en-US" sz="1600" dirty="0">
                <a:latin typeface="Segoe UI" panose="020B0502040204020203" pitchFamily="34" charset="0"/>
                <a:cs typeface="Segoe UI" panose="020B0502040204020203" pitchFamily="34" charset="0"/>
              </a:rPr>
              <a:t> until the mentioned deadline</a:t>
            </a:r>
          </a:p>
        </p:txBody>
      </p:sp>
      <p:sp>
        <p:nvSpPr>
          <p:cNvPr id="16" name="TextBox 15">
            <a:extLst>
              <a:ext uri="{FF2B5EF4-FFF2-40B4-BE49-F238E27FC236}">
                <a16:creationId xmlns:a16="http://schemas.microsoft.com/office/drawing/2014/main" id="{5F8397AA-E398-929E-0C83-31AB9C22E568}"/>
              </a:ext>
            </a:extLst>
          </p:cNvPr>
          <p:cNvSpPr txBox="1"/>
          <p:nvPr userDrawn="1"/>
        </p:nvSpPr>
        <p:spPr>
          <a:xfrm>
            <a:off x="8320971" y="1324033"/>
            <a:ext cx="2748206" cy="3805209"/>
          </a:xfrm>
          <a:prstGeom prst="rect">
            <a:avLst/>
          </a:prstGeom>
          <a:noFill/>
        </p:spPr>
        <p:txBody>
          <a:bodyPr wrap="square" rtlCol="0">
            <a:spAutoFit/>
          </a:bodyPr>
          <a:lstStyle/>
          <a:p>
            <a:pPr marL="342900" indent="-342900">
              <a:lnSpc>
                <a:spcPct val="250000"/>
              </a:lnSpc>
              <a:buFont typeface="+mj-lt"/>
              <a:buAutoNum type="arabicPeriod"/>
            </a:pPr>
            <a:r>
              <a:rPr lang="en-US" sz="2000" dirty="0">
                <a:solidFill>
                  <a:schemeClr val="bg1"/>
                </a:solidFill>
                <a:latin typeface="Segoe UI" panose="020B0502040204020203" pitchFamily="34" charset="0"/>
                <a:cs typeface="Segoe UI" panose="020B0502040204020203" pitchFamily="34" charset="0"/>
              </a:rPr>
              <a:t>INTRODUCTION</a:t>
            </a:r>
          </a:p>
          <a:p>
            <a:pPr marL="342900" indent="-342900">
              <a:lnSpc>
                <a:spcPct val="250000"/>
              </a:lnSpc>
              <a:buFont typeface="+mj-lt"/>
              <a:buAutoNum type="arabicPeriod"/>
            </a:pPr>
            <a:r>
              <a:rPr lang="en-US" sz="2000" dirty="0">
                <a:solidFill>
                  <a:schemeClr val="bg1"/>
                </a:solidFill>
                <a:latin typeface="Segoe UI" panose="020B0502040204020203" pitchFamily="34" charset="0"/>
                <a:cs typeface="Segoe UI" panose="020B0502040204020203" pitchFamily="34" charset="0"/>
              </a:rPr>
              <a:t>SOLUTION</a:t>
            </a:r>
          </a:p>
          <a:p>
            <a:pPr marL="342900" indent="-342900">
              <a:lnSpc>
                <a:spcPct val="250000"/>
              </a:lnSpc>
              <a:buFont typeface="+mj-lt"/>
              <a:buAutoNum type="arabicPeriod"/>
            </a:pPr>
            <a:r>
              <a:rPr lang="en-US" sz="2000" dirty="0">
                <a:solidFill>
                  <a:schemeClr val="bg1"/>
                </a:solidFill>
                <a:latin typeface="Segoe UI" panose="020B0502040204020203" pitchFamily="34" charset="0"/>
                <a:cs typeface="Segoe UI" panose="020B0502040204020203" pitchFamily="34" charset="0"/>
              </a:rPr>
              <a:t>KEY QUESTIONS</a:t>
            </a:r>
          </a:p>
          <a:p>
            <a:pPr marL="342900" indent="-342900">
              <a:lnSpc>
                <a:spcPct val="250000"/>
              </a:lnSpc>
              <a:buFont typeface="+mj-lt"/>
              <a:buAutoNum type="arabicPeriod"/>
            </a:pPr>
            <a:r>
              <a:rPr lang="en-US" sz="2000" dirty="0">
                <a:solidFill>
                  <a:schemeClr val="bg1"/>
                </a:solidFill>
                <a:latin typeface="Segoe UI" panose="020B0502040204020203" pitchFamily="34" charset="0"/>
                <a:cs typeface="Segoe UI" panose="020B0502040204020203" pitchFamily="34" charset="0"/>
              </a:rPr>
              <a:t>COLLABORATION</a:t>
            </a:r>
          </a:p>
          <a:p>
            <a:pPr marL="342900" indent="-342900">
              <a:lnSpc>
                <a:spcPct val="250000"/>
              </a:lnSpc>
              <a:buFont typeface="+mj-lt"/>
              <a:buAutoNum type="arabicPeriod"/>
            </a:pPr>
            <a:endParaRPr lang="en-US" sz="2000" dirty="0">
              <a:solidFill>
                <a:schemeClr val="bg1"/>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678FD7C5-F4DE-5444-BABD-7E12F3D92A85}"/>
              </a:ext>
            </a:extLst>
          </p:cNvPr>
          <p:cNvSpPr txBox="1"/>
          <p:nvPr userDrawn="1"/>
        </p:nvSpPr>
        <p:spPr>
          <a:xfrm>
            <a:off x="355409" y="1615601"/>
            <a:ext cx="7439272" cy="369332"/>
          </a:xfrm>
          <a:prstGeom prst="rect">
            <a:avLst/>
          </a:prstGeom>
          <a:noFill/>
        </p:spPr>
        <p:txBody>
          <a:bodyPr wrap="square" rtlCol="0">
            <a:spAutoFit/>
          </a:bodyPr>
          <a:lstStyle/>
          <a:p>
            <a:r>
              <a:rPr lang="en-US" b="1" dirty="0">
                <a:solidFill>
                  <a:schemeClr val="accent3"/>
                </a:solidFill>
                <a:latin typeface="Segoe UI" panose="020B0502040204020203" pitchFamily="34" charset="0"/>
                <a:cs typeface="Segoe UI" panose="020B0502040204020203" pitchFamily="34" charset="0"/>
              </a:rPr>
              <a:t>CHECK LIST FOR YOUR PARTICIPATION</a:t>
            </a:r>
          </a:p>
        </p:txBody>
      </p:sp>
      <p:sp>
        <p:nvSpPr>
          <p:cNvPr id="20" name="Rectangle 19">
            <a:extLst>
              <a:ext uri="{FF2B5EF4-FFF2-40B4-BE49-F238E27FC236}">
                <a16:creationId xmlns:a16="http://schemas.microsoft.com/office/drawing/2014/main" id="{64AE0E53-D6C9-00D8-DF42-09F73A32927B}"/>
              </a:ext>
            </a:extLst>
          </p:cNvPr>
          <p:cNvSpPr/>
          <p:nvPr userDrawn="1"/>
        </p:nvSpPr>
        <p:spPr>
          <a:xfrm>
            <a:off x="0" y="1080321"/>
            <a:ext cx="8116956" cy="160204"/>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AC0DA56-B901-47FB-E13E-265681DE69EB}"/>
              </a:ext>
            </a:extLst>
          </p:cNvPr>
          <p:cNvGrpSpPr/>
          <p:nvPr userDrawn="1"/>
        </p:nvGrpSpPr>
        <p:grpSpPr>
          <a:xfrm>
            <a:off x="624890" y="4026255"/>
            <a:ext cx="5374784" cy="1513922"/>
            <a:chOff x="355409" y="4018473"/>
            <a:chExt cx="5374784" cy="1513922"/>
          </a:xfrm>
        </p:grpSpPr>
        <p:sp>
          <p:nvSpPr>
            <p:cNvPr id="21" name="TextBox 20">
              <a:extLst>
                <a:ext uri="{FF2B5EF4-FFF2-40B4-BE49-F238E27FC236}">
                  <a16:creationId xmlns:a16="http://schemas.microsoft.com/office/drawing/2014/main" id="{CDBAEE20-CA31-9243-1DD0-C47009AFE407}"/>
                </a:ext>
              </a:extLst>
            </p:cNvPr>
            <p:cNvSpPr txBox="1"/>
            <p:nvPr userDrawn="1"/>
          </p:nvSpPr>
          <p:spPr>
            <a:xfrm>
              <a:off x="355409" y="4036815"/>
              <a:ext cx="1647374" cy="338554"/>
            </a:xfrm>
            <a:prstGeom prst="rect">
              <a:avLst/>
            </a:prstGeom>
            <a:noFill/>
          </p:spPr>
          <p:txBody>
            <a:bodyPr wrap="none" rtlCol="0">
              <a:spAutoFit/>
            </a:bodyPr>
            <a:lstStyle/>
            <a:p>
              <a:r>
                <a:rPr lang="en-US" sz="1600" dirty="0"/>
                <a:t>Ekipa newsletter</a:t>
              </a:r>
            </a:p>
          </p:txBody>
        </p:sp>
        <p:sp>
          <p:nvSpPr>
            <p:cNvPr id="22" name="TextBox 21">
              <a:extLst>
                <a:ext uri="{FF2B5EF4-FFF2-40B4-BE49-F238E27FC236}">
                  <a16:creationId xmlns:a16="http://schemas.microsoft.com/office/drawing/2014/main" id="{B311AF44-DF51-FC94-93A0-C181D1C35BC0}"/>
                </a:ext>
              </a:extLst>
            </p:cNvPr>
            <p:cNvSpPr txBox="1"/>
            <p:nvPr userDrawn="1"/>
          </p:nvSpPr>
          <p:spPr>
            <a:xfrm>
              <a:off x="355409" y="4423951"/>
              <a:ext cx="1632435" cy="338554"/>
            </a:xfrm>
            <a:prstGeom prst="rect">
              <a:avLst/>
            </a:prstGeom>
            <a:noFill/>
          </p:spPr>
          <p:txBody>
            <a:bodyPr wrap="none" rtlCol="0">
              <a:spAutoFit/>
            </a:bodyPr>
            <a:lstStyle/>
            <a:p>
              <a:r>
                <a:rPr lang="en-US" sz="1600" dirty="0"/>
                <a:t>LinkedIn posting</a:t>
              </a:r>
            </a:p>
          </p:txBody>
        </p:sp>
        <p:sp>
          <p:nvSpPr>
            <p:cNvPr id="23" name="TextBox 22">
              <a:extLst>
                <a:ext uri="{FF2B5EF4-FFF2-40B4-BE49-F238E27FC236}">
                  <a16:creationId xmlns:a16="http://schemas.microsoft.com/office/drawing/2014/main" id="{04F0DDF1-7B75-C982-6D94-3C5A0466BC8C}"/>
                </a:ext>
              </a:extLst>
            </p:cNvPr>
            <p:cNvSpPr txBox="1"/>
            <p:nvPr userDrawn="1"/>
          </p:nvSpPr>
          <p:spPr>
            <a:xfrm>
              <a:off x="355409" y="4811056"/>
              <a:ext cx="1771639" cy="338554"/>
            </a:xfrm>
            <a:prstGeom prst="rect">
              <a:avLst/>
            </a:prstGeom>
            <a:noFill/>
          </p:spPr>
          <p:txBody>
            <a:bodyPr wrap="none" rtlCol="0">
              <a:spAutoFit/>
            </a:bodyPr>
            <a:lstStyle/>
            <a:p>
              <a:r>
                <a:rPr lang="en-US" sz="1600" dirty="0"/>
                <a:t>LinkedIn message</a:t>
              </a:r>
            </a:p>
          </p:txBody>
        </p:sp>
        <p:sp>
          <p:nvSpPr>
            <p:cNvPr id="24" name="TextBox 23">
              <a:extLst>
                <a:ext uri="{FF2B5EF4-FFF2-40B4-BE49-F238E27FC236}">
                  <a16:creationId xmlns:a16="http://schemas.microsoft.com/office/drawing/2014/main" id="{9622445D-9918-9C65-8767-924DC6B97A08}"/>
                </a:ext>
              </a:extLst>
            </p:cNvPr>
            <p:cNvSpPr txBox="1"/>
            <p:nvPr userDrawn="1"/>
          </p:nvSpPr>
          <p:spPr>
            <a:xfrm>
              <a:off x="2271628" y="4029359"/>
              <a:ext cx="1403141" cy="338554"/>
            </a:xfrm>
            <a:prstGeom prst="rect">
              <a:avLst/>
            </a:prstGeom>
            <a:noFill/>
          </p:spPr>
          <p:txBody>
            <a:bodyPr wrap="none" rtlCol="0">
              <a:spAutoFit/>
            </a:bodyPr>
            <a:lstStyle/>
            <a:p>
              <a:r>
                <a:rPr lang="en-US" sz="1600" dirty="0"/>
                <a:t>Ekipa website</a:t>
              </a:r>
            </a:p>
          </p:txBody>
        </p:sp>
        <p:sp>
          <p:nvSpPr>
            <p:cNvPr id="25" name="TextBox 24">
              <a:extLst>
                <a:ext uri="{FF2B5EF4-FFF2-40B4-BE49-F238E27FC236}">
                  <a16:creationId xmlns:a16="http://schemas.microsoft.com/office/drawing/2014/main" id="{3477CF9B-C309-C815-836C-51175B5EFDD2}"/>
                </a:ext>
              </a:extLst>
            </p:cNvPr>
            <p:cNvSpPr txBox="1"/>
            <p:nvPr userDrawn="1"/>
          </p:nvSpPr>
          <p:spPr>
            <a:xfrm>
              <a:off x="2271628" y="4795496"/>
              <a:ext cx="1462644" cy="338554"/>
            </a:xfrm>
            <a:prstGeom prst="rect">
              <a:avLst/>
            </a:prstGeom>
            <a:noFill/>
          </p:spPr>
          <p:txBody>
            <a:bodyPr wrap="none" rtlCol="0">
              <a:spAutoFit/>
            </a:bodyPr>
            <a:lstStyle/>
            <a:p>
              <a:r>
                <a:rPr lang="en-US" sz="1600" dirty="0"/>
                <a:t>Google search</a:t>
              </a:r>
            </a:p>
          </p:txBody>
        </p:sp>
        <p:sp>
          <p:nvSpPr>
            <p:cNvPr id="26" name="TextBox 25">
              <a:extLst>
                <a:ext uri="{FF2B5EF4-FFF2-40B4-BE49-F238E27FC236}">
                  <a16:creationId xmlns:a16="http://schemas.microsoft.com/office/drawing/2014/main" id="{0B986676-D0E3-5EBC-F737-5298798F0A18}"/>
                </a:ext>
              </a:extLst>
            </p:cNvPr>
            <p:cNvSpPr txBox="1"/>
            <p:nvPr userDrawn="1"/>
          </p:nvSpPr>
          <p:spPr>
            <a:xfrm>
              <a:off x="3943614" y="4382847"/>
              <a:ext cx="1765612" cy="338554"/>
            </a:xfrm>
            <a:prstGeom prst="rect">
              <a:avLst/>
            </a:prstGeom>
            <a:noFill/>
          </p:spPr>
          <p:txBody>
            <a:bodyPr wrap="none" rtlCol="0">
              <a:spAutoFit/>
            </a:bodyPr>
            <a:lstStyle/>
            <a:p>
              <a:r>
                <a:rPr lang="en-US" sz="1600" dirty="0"/>
                <a:t>Social media post</a:t>
              </a:r>
            </a:p>
          </p:txBody>
        </p:sp>
        <p:sp>
          <p:nvSpPr>
            <p:cNvPr id="27" name="TextBox 26">
              <a:extLst>
                <a:ext uri="{FF2B5EF4-FFF2-40B4-BE49-F238E27FC236}">
                  <a16:creationId xmlns:a16="http://schemas.microsoft.com/office/drawing/2014/main" id="{1DDD256D-BF5C-C2CA-5FB3-29AA6AE01EA0}"/>
                </a:ext>
              </a:extLst>
            </p:cNvPr>
            <p:cNvSpPr txBox="1"/>
            <p:nvPr userDrawn="1"/>
          </p:nvSpPr>
          <p:spPr>
            <a:xfrm>
              <a:off x="2271628" y="4400133"/>
              <a:ext cx="1060740" cy="338554"/>
            </a:xfrm>
            <a:prstGeom prst="rect">
              <a:avLst/>
            </a:prstGeom>
            <a:noFill/>
          </p:spPr>
          <p:txBody>
            <a:bodyPr wrap="none" rtlCol="0">
              <a:spAutoFit/>
            </a:bodyPr>
            <a:lstStyle/>
            <a:p>
              <a:r>
                <a:rPr lang="en-US" sz="1600" dirty="0"/>
                <a:t>University</a:t>
              </a:r>
            </a:p>
          </p:txBody>
        </p:sp>
        <p:sp>
          <p:nvSpPr>
            <p:cNvPr id="28" name="TextBox 27">
              <a:extLst>
                <a:ext uri="{FF2B5EF4-FFF2-40B4-BE49-F238E27FC236}">
                  <a16:creationId xmlns:a16="http://schemas.microsoft.com/office/drawing/2014/main" id="{CF3B79AB-9D46-4AA8-F250-E281CD03508B}"/>
                </a:ext>
              </a:extLst>
            </p:cNvPr>
            <p:cNvSpPr txBox="1"/>
            <p:nvPr userDrawn="1"/>
          </p:nvSpPr>
          <p:spPr>
            <a:xfrm>
              <a:off x="3943614" y="4018473"/>
              <a:ext cx="821059" cy="338554"/>
            </a:xfrm>
            <a:prstGeom prst="rect">
              <a:avLst/>
            </a:prstGeom>
            <a:noFill/>
          </p:spPr>
          <p:txBody>
            <a:bodyPr wrap="none" rtlCol="0">
              <a:spAutoFit/>
            </a:bodyPr>
            <a:lstStyle/>
            <a:p>
              <a:r>
                <a:rPr lang="en-US" sz="1600" dirty="0"/>
                <a:t>Mailing</a:t>
              </a:r>
            </a:p>
          </p:txBody>
        </p:sp>
        <p:sp>
          <p:nvSpPr>
            <p:cNvPr id="29" name="TextBox 28">
              <a:extLst>
                <a:ext uri="{FF2B5EF4-FFF2-40B4-BE49-F238E27FC236}">
                  <a16:creationId xmlns:a16="http://schemas.microsoft.com/office/drawing/2014/main" id="{5A7B4F7D-3050-8FCE-1586-8A81B7AEFD3E}"/>
                </a:ext>
              </a:extLst>
            </p:cNvPr>
            <p:cNvSpPr txBox="1"/>
            <p:nvPr userDrawn="1"/>
          </p:nvSpPr>
          <p:spPr>
            <a:xfrm>
              <a:off x="3943614" y="4791306"/>
              <a:ext cx="1786579" cy="338554"/>
            </a:xfrm>
            <a:prstGeom prst="rect">
              <a:avLst/>
            </a:prstGeom>
            <a:noFill/>
          </p:spPr>
          <p:txBody>
            <a:bodyPr wrap="none" rtlCol="0">
              <a:spAutoFit/>
            </a:bodyPr>
            <a:lstStyle/>
            <a:p>
              <a:r>
                <a:rPr lang="en-US" sz="1600" dirty="0"/>
                <a:t>A friend/colleague</a:t>
              </a:r>
            </a:p>
          </p:txBody>
        </p:sp>
        <p:sp>
          <p:nvSpPr>
            <p:cNvPr id="30" name="TextBox 29">
              <a:extLst>
                <a:ext uri="{FF2B5EF4-FFF2-40B4-BE49-F238E27FC236}">
                  <a16:creationId xmlns:a16="http://schemas.microsoft.com/office/drawing/2014/main" id="{6AE24D0F-FF23-6BF1-8CF2-DD98FC24D061}"/>
                </a:ext>
              </a:extLst>
            </p:cNvPr>
            <p:cNvSpPr txBox="1"/>
            <p:nvPr userDrawn="1"/>
          </p:nvSpPr>
          <p:spPr>
            <a:xfrm>
              <a:off x="355409" y="5193841"/>
              <a:ext cx="691215" cy="338554"/>
            </a:xfrm>
            <a:prstGeom prst="rect">
              <a:avLst/>
            </a:prstGeom>
            <a:noFill/>
          </p:spPr>
          <p:txBody>
            <a:bodyPr wrap="none" rtlCol="0">
              <a:spAutoFit/>
            </a:bodyPr>
            <a:lstStyle/>
            <a:p>
              <a:r>
                <a:rPr lang="en-US" sz="1600" dirty="0"/>
                <a:t>Other</a:t>
              </a:r>
            </a:p>
          </p:txBody>
        </p:sp>
      </p:grpSp>
      <p:sp>
        <p:nvSpPr>
          <p:cNvPr id="31" name="Text Placeholder 2">
            <a:extLst>
              <a:ext uri="{FF2B5EF4-FFF2-40B4-BE49-F238E27FC236}">
                <a16:creationId xmlns:a16="http://schemas.microsoft.com/office/drawing/2014/main" id="{ADE4A8DD-38A9-592B-CA32-2430C8D5F85D}"/>
              </a:ext>
            </a:extLst>
          </p:cNvPr>
          <p:cNvSpPr>
            <a:spLocks noGrp="1"/>
          </p:cNvSpPr>
          <p:nvPr>
            <p:ph type="body" idx="17" hasCustomPrompt="1"/>
          </p:nvPr>
        </p:nvSpPr>
        <p:spPr>
          <a:xfrm>
            <a:off x="399410" y="5670238"/>
            <a:ext cx="6828704" cy="459323"/>
          </a:xfrm>
        </p:spPr>
        <p:txBody>
          <a:bodyPr>
            <a:noAutofit/>
          </a:bodyPr>
          <a:lstStyle>
            <a:lvl1pPr marL="0" indent="0">
              <a:buNone/>
              <a:defRPr sz="1800">
                <a:solidFill>
                  <a:schemeClr val="accent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Write down here, how you found out about us or this challenge</a:t>
            </a:r>
          </a:p>
        </p:txBody>
      </p:sp>
      <p:cxnSp>
        <p:nvCxnSpPr>
          <p:cNvPr id="33" name="Straight Connector 32">
            <a:extLst>
              <a:ext uri="{FF2B5EF4-FFF2-40B4-BE49-F238E27FC236}">
                <a16:creationId xmlns:a16="http://schemas.microsoft.com/office/drawing/2014/main" id="{8A296120-CB68-2C6A-077D-8E4080D17E1D}"/>
              </a:ext>
            </a:extLst>
          </p:cNvPr>
          <p:cNvCxnSpPr>
            <a:cxnSpLocks/>
          </p:cNvCxnSpPr>
          <p:nvPr userDrawn="1"/>
        </p:nvCxnSpPr>
        <p:spPr>
          <a:xfrm>
            <a:off x="8116956" y="2224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787DC9-A647-68DF-43A6-36F46DA5133A}"/>
              </a:ext>
            </a:extLst>
          </p:cNvPr>
          <p:cNvCxnSpPr>
            <a:cxnSpLocks/>
          </p:cNvCxnSpPr>
          <p:nvPr userDrawn="1"/>
        </p:nvCxnSpPr>
        <p:spPr>
          <a:xfrm>
            <a:off x="8116956" y="2986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7B78ED3-8DB9-CA88-C84F-7D913A52EB4F}"/>
              </a:ext>
            </a:extLst>
          </p:cNvPr>
          <p:cNvCxnSpPr>
            <a:cxnSpLocks/>
          </p:cNvCxnSpPr>
          <p:nvPr userDrawn="1"/>
        </p:nvCxnSpPr>
        <p:spPr>
          <a:xfrm>
            <a:off x="8116956" y="3748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E4CF50B-2F6F-B203-142B-B987EE6F7866}"/>
              </a:ext>
            </a:extLst>
          </p:cNvPr>
          <p:cNvSpPr txBox="1"/>
          <p:nvPr userDrawn="1"/>
        </p:nvSpPr>
        <p:spPr>
          <a:xfrm>
            <a:off x="705457" y="238428"/>
            <a:ext cx="3846630"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SUBMISSION TEMPLATE</a:t>
            </a:r>
          </a:p>
        </p:txBody>
      </p:sp>
    </p:spTree>
    <p:extLst>
      <p:ext uri="{BB962C8B-B14F-4D97-AF65-F5344CB8AC3E}">
        <p14:creationId xmlns:p14="http://schemas.microsoft.com/office/powerpoint/2010/main" val="289485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dditional Slide">
    <p:spTree>
      <p:nvGrpSpPr>
        <p:cNvPr id="1" name=""/>
        <p:cNvGrpSpPr/>
        <p:nvPr/>
      </p:nvGrpSpPr>
      <p:grpSpPr>
        <a:xfrm>
          <a:off x="0" y="0"/>
          <a:ext cx="0" cy="0"/>
          <a:chOff x="0" y="0"/>
          <a:chExt cx="0" cy="0"/>
        </a:xfrm>
      </p:grpSpPr>
      <p:sp>
        <p:nvSpPr>
          <p:cNvPr id="9" name="Round Single Corner of Rectangle 8">
            <a:extLst>
              <a:ext uri="{FF2B5EF4-FFF2-40B4-BE49-F238E27FC236}">
                <a16:creationId xmlns:a16="http://schemas.microsoft.com/office/drawing/2014/main" id="{925018C8-7245-5DBF-F3D5-BA23E16A4DB2}"/>
              </a:ext>
            </a:extLst>
          </p:cNvPr>
          <p:cNvSpPr/>
          <p:nvPr userDrawn="1"/>
        </p:nvSpPr>
        <p:spPr>
          <a:xfrm>
            <a:off x="0" y="681038"/>
            <a:ext cx="7936398" cy="6176962"/>
          </a:xfrm>
          <a:prstGeom prst="round1Rect">
            <a:avLst>
              <a:gd name="adj" fmla="val 318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09CF22-0C7B-B8E0-EEF8-7EA4D09EAF28}"/>
              </a:ext>
            </a:extLst>
          </p:cNvPr>
          <p:cNvSpPr>
            <a:spLocks noGrp="1"/>
          </p:cNvSpPr>
          <p:nvPr>
            <p:ph type="title" hasCustomPrompt="1"/>
          </p:nvPr>
        </p:nvSpPr>
        <p:spPr/>
        <p:txBody>
          <a:bodyPr/>
          <a:lstStyle>
            <a:lvl1pPr>
              <a:defRPr>
                <a:solidFill>
                  <a:schemeClr val="tx2">
                    <a:lumMod val="10000"/>
                  </a:schemeClr>
                </a:solidFill>
              </a:defRPr>
            </a:lvl1pPr>
          </a:lstStyle>
          <a:p>
            <a:r>
              <a:rPr lang="en-GB" dirty="0"/>
              <a:t>ANYTHING TO ADD? </a:t>
            </a:r>
            <a:endParaRPr lang="en-US" dirty="0"/>
          </a:p>
        </p:txBody>
      </p:sp>
      <p:sp>
        <p:nvSpPr>
          <p:cNvPr id="6" name="Text Placeholder 2">
            <a:extLst>
              <a:ext uri="{FF2B5EF4-FFF2-40B4-BE49-F238E27FC236}">
                <a16:creationId xmlns:a16="http://schemas.microsoft.com/office/drawing/2014/main" id="{8814DEDD-7C5C-9062-14A1-B8310D3491F0}"/>
              </a:ext>
            </a:extLst>
          </p:cNvPr>
          <p:cNvSpPr>
            <a:spLocks noGrp="1"/>
          </p:cNvSpPr>
          <p:nvPr>
            <p:ph type="body" idx="1" hasCustomPrompt="1"/>
          </p:nvPr>
        </p:nvSpPr>
        <p:spPr>
          <a:xfrm>
            <a:off x="8184876" y="949234"/>
            <a:ext cx="3824244" cy="5310052"/>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No problem – copy and paste this slide if you want to add more information</a:t>
            </a:r>
          </a:p>
        </p:txBody>
      </p:sp>
      <p:sp>
        <p:nvSpPr>
          <p:cNvPr id="10" name="Content Placeholder 9">
            <a:extLst>
              <a:ext uri="{FF2B5EF4-FFF2-40B4-BE49-F238E27FC236}">
                <a16:creationId xmlns:a16="http://schemas.microsoft.com/office/drawing/2014/main" id="{722BF1BE-3664-A41F-E15A-BC5F0841D893}"/>
              </a:ext>
            </a:extLst>
          </p:cNvPr>
          <p:cNvSpPr>
            <a:spLocks noGrp="1"/>
          </p:cNvSpPr>
          <p:nvPr>
            <p:ph sz="quarter" idx="13" hasCustomPrompt="1"/>
          </p:nvPr>
        </p:nvSpPr>
        <p:spPr>
          <a:xfrm>
            <a:off x="248478" y="949234"/>
            <a:ext cx="7432482" cy="5310052"/>
          </a:xfrm>
        </p:spPr>
        <p:txBody>
          <a:bodyPr>
            <a:normAutofit/>
          </a:bodyPr>
          <a:lstStyle>
            <a:lvl1pPr marL="0" indent="0">
              <a:buNone/>
              <a:defRPr sz="1400">
                <a:solidFill>
                  <a:schemeClr val="tx1"/>
                </a:solidFill>
              </a:defRPr>
            </a:lvl1pPr>
            <a:lvl5pPr marL="1828800" indent="0" algn="l">
              <a:buNone/>
              <a:defRPr sz="1400"/>
            </a:lvl5pPr>
          </a:lstStyle>
          <a:p>
            <a:pPr lvl="0"/>
            <a:r>
              <a:rPr lang="en-US" dirty="0"/>
              <a:t>Picture/graph</a:t>
            </a:r>
          </a:p>
        </p:txBody>
      </p:sp>
    </p:spTree>
    <p:extLst>
      <p:ext uri="{BB962C8B-B14F-4D97-AF65-F5344CB8AC3E}">
        <p14:creationId xmlns:p14="http://schemas.microsoft.com/office/powerpoint/2010/main" val="378302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8" name="Round Single Corner of Rectangle 7">
            <a:extLst>
              <a:ext uri="{FF2B5EF4-FFF2-40B4-BE49-F238E27FC236}">
                <a16:creationId xmlns:a16="http://schemas.microsoft.com/office/drawing/2014/main" id="{2F5CACCB-1CEC-1DE2-BD19-E4D118F49614}"/>
              </a:ext>
            </a:extLst>
          </p:cNvPr>
          <p:cNvSpPr/>
          <p:nvPr userDrawn="1"/>
        </p:nvSpPr>
        <p:spPr>
          <a:xfrm rot="10800000">
            <a:off x="8116956" y="0"/>
            <a:ext cx="4075044" cy="6858000"/>
          </a:xfrm>
          <a:prstGeom prst="round1Rect">
            <a:avLst>
              <a:gd name="adj" fmla="val 427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6A34C87-45D1-1760-3CB5-76724FD11F59}"/>
              </a:ext>
            </a:extLst>
          </p:cNvPr>
          <p:cNvSpPr>
            <a:spLocks noGrp="1"/>
          </p:cNvSpPr>
          <p:nvPr>
            <p:ph type="dt" sz="half" idx="10"/>
          </p:nvPr>
        </p:nvSpPr>
        <p:spPr/>
        <p:txBody>
          <a:bodyPr/>
          <a:lstStyle/>
          <a:p>
            <a:endParaRPr lang="en-US" dirty="0"/>
          </a:p>
        </p:txBody>
      </p:sp>
      <p:sp>
        <p:nvSpPr>
          <p:cNvPr id="12" name="Rectangle 11">
            <a:extLst>
              <a:ext uri="{FF2B5EF4-FFF2-40B4-BE49-F238E27FC236}">
                <a16:creationId xmlns:a16="http://schemas.microsoft.com/office/drawing/2014/main" id="{972FCCA8-F0F9-A183-809D-51BF83CF411B}"/>
              </a:ext>
            </a:extLst>
          </p:cNvPr>
          <p:cNvSpPr/>
          <p:nvPr userDrawn="1"/>
        </p:nvSpPr>
        <p:spPr>
          <a:xfrm>
            <a:off x="8116956" y="1069369"/>
            <a:ext cx="3970683" cy="163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0BDD9B1-044D-13B3-DFAD-488BED19C15E}"/>
              </a:ext>
            </a:extLst>
          </p:cNvPr>
          <p:cNvPicPr>
            <a:picLocks noChangeAspect="1"/>
          </p:cNvPicPr>
          <p:nvPr userDrawn="1"/>
        </p:nvPicPr>
        <p:blipFill>
          <a:blip r:embed="rId2"/>
          <a:srcRect/>
          <a:stretch/>
        </p:blipFill>
        <p:spPr>
          <a:xfrm>
            <a:off x="404833" y="325997"/>
            <a:ext cx="300624" cy="300867"/>
          </a:xfrm>
          <a:prstGeom prst="rect">
            <a:avLst/>
          </a:prstGeom>
        </p:spPr>
      </p:pic>
      <p:sp>
        <p:nvSpPr>
          <p:cNvPr id="10" name="TextBox 9">
            <a:extLst>
              <a:ext uri="{FF2B5EF4-FFF2-40B4-BE49-F238E27FC236}">
                <a16:creationId xmlns:a16="http://schemas.microsoft.com/office/drawing/2014/main" id="{D3AA3513-45CA-D0CB-063F-3DEF8E3B6FCD}"/>
              </a:ext>
            </a:extLst>
          </p:cNvPr>
          <p:cNvSpPr txBox="1"/>
          <p:nvPr userDrawn="1"/>
        </p:nvSpPr>
        <p:spPr>
          <a:xfrm>
            <a:off x="318437" y="694163"/>
            <a:ext cx="7600663" cy="307777"/>
          </a:xfrm>
          <a:prstGeom prst="rect">
            <a:avLst/>
          </a:prstGeom>
          <a:noFill/>
        </p:spPr>
        <p:txBody>
          <a:bodyPr wrap="square" rtlCol="0">
            <a:spAutoFit/>
          </a:bodyPr>
          <a:lstStyle/>
          <a:p>
            <a:r>
              <a:rPr lang="en-US" sz="1400" b="0" dirty="0">
                <a:latin typeface="Segoe UI" panose="020B0502040204020203" pitchFamily="34" charset="0"/>
                <a:cs typeface="Segoe UI" panose="020B0502040204020203" pitchFamily="34" charset="0"/>
              </a:rPr>
              <a:t>This is the official submission template for taking part in the ekipa challenges </a:t>
            </a:r>
          </a:p>
        </p:txBody>
      </p:sp>
      <p:sp>
        <p:nvSpPr>
          <p:cNvPr id="13" name="TextBox 12">
            <a:extLst>
              <a:ext uri="{FF2B5EF4-FFF2-40B4-BE49-F238E27FC236}">
                <a16:creationId xmlns:a16="http://schemas.microsoft.com/office/drawing/2014/main" id="{188A2A38-B7EA-270F-7F75-FA6D97CEE343}"/>
              </a:ext>
            </a:extLst>
          </p:cNvPr>
          <p:cNvSpPr txBox="1"/>
          <p:nvPr userDrawn="1"/>
        </p:nvSpPr>
        <p:spPr>
          <a:xfrm>
            <a:off x="8246853" y="238428"/>
            <a:ext cx="1676356" cy="477054"/>
          </a:xfrm>
          <a:prstGeom prst="rect">
            <a:avLst/>
          </a:prstGeom>
          <a:noFill/>
        </p:spPr>
        <p:txBody>
          <a:bodyPr wrap="none" rtlCol="0">
            <a:spAutoFit/>
          </a:bodyPr>
          <a:lstStyle/>
          <a:p>
            <a:r>
              <a:rPr lang="en-US" sz="2500" b="1" dirty="0">
                <a:solidFill>
                  <a:schemeClr val="bg1"/>
                </a:solidFill>
                <a:latin typeface="Segoe UI" panose="020B0502040204020203" pitchFamily="34" charset="0"/>
                <a:cs typeface="Segoe UI" panose="020B0502040204020203" pitchFamily="34" charset="0"/>
              </a:rPr>
              <a:t>CONTENT</a:t>
            </a:r>
          </a:p>
        </p:txBody>
      </p:sp>
      <p:sp>
        <p:nvSpPr>
          <p:cNvPr id="15" name="TextBox 14">
            <a:extLst>
              <a:ext uri="{FF2B5EF4-FFF2-40B4-BE49-F238E27FC236}">
                <a16:creationId xmlns:a16="http://schemas.microsoft.com/office/drawing/2014/main" id="{F22F74EA-A9F5-4FA6-A5EA-2B83C2AA9CFD}"/>
              </a:ext>
            </a:extLst>
          </p:cNvPr>
          <p:cNvSpPr txBox="1"/>
          <p:nvPr userDrawn="1"/>
        </p:nvSpPr>
        <p:spPr>
          <a:xfrm>
            <a:off x="355409" y="2168341"/>
            <a:ext cx="7439272" cy="1077218"/>
          </a:xfrm>
          <a:prstGeom prst="rect">
            <a:avLst/>
          </a:prstGeom>
          <a:noFill/>
        </p:spPr>
        <p:txBody>
          <a:bodyPr wrap="square" rtlCol="0">
            <a:spAutoFit/>
          </a:bodyPr>
          <a:lstStyle/>
          <a:p>
            <a:pPr marL="285750" indent="-285750">
              <a:buFont typeface="System Font Regular"/>
              <a:buChar char="✔️"/>
            </a:pPr>
            <a:r>
              <a:rPr lang="en-US" sz="1600" dirty="0">
                <a:latin typeface="Segoe UI" panose="020B0502040204020203" pitchFamily="34" charset="0"/>
                <a:cs typeface="Segoe UI" panose="020B0502040204020203" pitchFamily="34" charset="0"/>
              </a:rPr>
              <a:t>Fill in the submission template</a:t>
            </a:r>
          </a:p>
          <a:p>
            <a:pPr marL="285750" indent="-285750">
              <a:buFont typeface="System Font Regular"/>
              <a:buChar char="✔️"/>
            </a:pPr>
            <a:r>
              <a:rPr lang="en-US" sz="1600" dirty="0">
                <a:latin typeface="Segoe UI" panose="020B0502040204020203" pitchFamily="34" charset="0"/>
                <a:cs typeface="Segoe UI" panose="020B0502040204020203" pitchFamily="34" charset="0"/>
              </a:rPr>
              <a:t>Check if you wish to upload additional material such as a video, company presentation, etc. </a:t>
            </a:r>
          </a:p>
          <a:p>
            <a:pPr marL="285750" indent="-285750" algn="l">
              <a:buFont typeface="System Font Regular"/>
              <a:buChar char="✔️"/>
            </a:pPr>
            <a:r>
              <a:rPr lang="en-US" sz="1600" dirty="0">
                <a:latin typeface="Segoe UI" panose="020B0502040204020203" pitchFamily="34" charset="0"/>
                <a:cs typeface="Segoe UI" panose="020B0502040204020203" pitchFamily="34" charset="0"/>
              </a:rPr>
              <a:t>Upload your documents via our </a:t>
            </a:r>
            <a:r>
              <a:rPr lang="en-US" sz="1600" dirty="0">
                <a:latin typeface="Segoe UI" panose="020B0502040204020203" pitchFamily="34" charset="0"/>
                <a:cs typeface="Segoe UI" panose="020B0502040204020203" pitchFamily="34" charset="0"/>
                <a:hlinkClick r:id="rId3"/>
              </a:rPr>
              <a:t>platform</a:t>
            </a:r>
            <a:r>
              <a:rPr lang="en-US" sz="1600" dirty="0">
                <a:latin typeface="Segoe UI" panose="020B0502040204020203" pitchFamily="34" charset="0"/>
                <a:cs typeface="Segoe UI" panose="020B0502040204020203" pitchFamily="34" charset="0"/>
              </a:rPr>
              <a:t> until the mentioned deadline</a:t>
            </a:r>
          </a:p>
        </p:txBody>
      </p:sp>
      <p:sp>
        <p:nvSpPr>
          <p:cNvPr id="16" name="TextBox 15">
            <a:extLst>
              <a:ext uri="{FF2B5EF4-FFF2-40B4-BE49-F238E27FC236}">
                <a16:creationId xmlns:a16="http://schemas.microsoft.com/office/drawing/2014/main" id="{5F8397AA-E398-929E-0C83-31AB9C22E568}"/>
              </a:ext>
            </a:extLst>
          </p:cNvPr>
          <p:cNvSpPr txBox="1"/>
          <p:nvPr userDrawn="1"/>
        </p:nvSpPr>
        <p:spPr>
          <a:xfrm>
            <a:off x="8320971" y="1324033"/>
            <a:ext cx="2748206" cy="3805209"/>
          </a:xfrm>
          <a:prstGeom prst="rect">
            <a:avLst/>
          </a:prstGeom>
          <a:noFill/>
        </p:spPr>
        <p:txBody>
          <a:bodyPr wrap="square" rtlCol="0">
            <a:spAutoFit/>
          </a:bodyPr>
          <a:lstStyle/>
          <a:p>
            <a:pPr marL="342900" indent="-342900">
              <a:lnSpc>
                <a:spcPct val="250000"/>
              </a:lnSpc>
              <a:buFont typeface="+mj-lt"/>
              <a:buAutoNum type="arabicPeriod"/>
            </a:pPr>
            <a:r>
              <a:rPr lang="en-US" sz="2000" b="1" dirty="0">
                <a:solidFill>
                  <a:schemeClr val="bg1"/>
                </a:solidFill>
                <a:latin typeface="Segoe UI" panose="020B0502040204020203" pitchFamily="34" charset="0"/>
                <a:cs typeface="Segoe UI" panose="020B0502040204020203" pitchFamily="34" charset="0"/>
              </a:rPr>
              <a:t>INTRODUCTION</a:t>
            </a:r>
          </a:p>
          <a:p>
            <a:pPr marL="342900" indent="-342900">
              <a:lnSpc>
                <a:spcPct val="250000"/>
              </a:lnSpc>
              <a:buFont typeface="+mj-lt"/>
              <a:buAutoNum type="arabicPeriod"/>
            </a:pPr>
            <a:r>
              <a:rPr lang="en-US" sz="2000" b="1" dirty="0">
                <a:solidFill>
                  <a:schemeClr val="bg1"/>
                </a:solidFill>
                <a:latin typeface="Segoe UI" panose="020B0502040204020203" pitchFamily="34" charset="0"/>
                <a:cs typeface="Segoe UI" panose="020B0502040204020203" pitchFamily="34" charset="0"/>
              </a:rPr>
              <a:t>SOLUTION</a:t>
            </a:r>
          </a:p>
          <a:p>
            <a:pPr marL="342900" indent="-342900">
              <a:lnSpc>
                <a:spcPct val="250000"/>
              </a:lnSpc>
              <a:buFont typeface="+mj-lt"/>
              <a:buAutoNum type="arabicPeriod"/>
            </a:pPr>
            <a:r>
              <a:rPr lang="en-US" sz="2000" b="1" dirty="0">
                <a:solidFill>
                  <a:schemeClr val="bg1"/>
                </a:solidFill>
                <a:latin typeface="Segoe UI" panose="020B0502040204020203" pitchFamily="34" charset="0"/>
                <a:cs typeface="Segoe UI" panose="020B0502040204020203" pitchFamily="34" charset="0"/>
              </a:rPr>
              <a:t>KEY QUESTIONS</a:t>
            </a:r>
          </a:p>
          <a:p>
            <a:pPr marL="342900" indent="-342900">
              <a:lnSpc>
                <a:spcPct val="250000"/>
              </a:lnSpc>
              <a:buFont typeface="+mj-lt"/>
              <a:buAutoNum type="arabicPeriod"/>
            </a:pPr>
            <a:r>
              <a:rPr lang="en-US" sz="2000" b="1" dirty="0">
                <a:solidFill>
                  <a:schemeClr val="bg1"/>
                </a:solidFill>
                <a:latin typeface="Segoe UI" panose="020B0502040204020203" pitchFamily="34" charset="0"/>
                <a:cs typeface="Segoe UI" panose="020B0502040204020203" pitchFamily="34" charset="0"/>
              </a:rPr>
              <a:t>COLLABORATION</a:t>
            </a:r>
          </a:p>
          <a:p>
            <a:pPr marL="342900" indent="-342900">
              <a:lnSpc>
                <a:spcPct val="250000"/>
              </a:lnSpc>
              <a:buFont typeface="+mj-lt"/>
              <a:buAutoNum type="arabicPeriod"/>
            </a:pPr>
            <a:endParaRPr lang="en-US" sz="2000" b="1" dirty="0">
              <a:solidFill>
                <a:schemeClr val="bg1"/>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678FD7C5-F4DE-5444-BABD-7E12F3D92A85}"/>
              </a:ext>
            </a:extLst>
          </p:cNvPr>
          <p:cNvSpPr txBox="1"/>
          <p:nvPr userDrawn="1"/>
        </p:nvSpPr>
        <p:spPr>
          <a:xfrm>
            <a:off x="355409" y="1615601"/>
            <a:ext cx="7439272" cy="369332"/>
          </a:xfrm>
          <a:prstGeom prst="rect">
            <a:avLst/>
          </a:prstGeom>
          <a:noFill/>
        </p:spPr>
        <p:txBody>
          <a:bodyPr wrap="square" rtlCol="0">
            <a:spAutoFit/>
          </a:bodyPr>
          <a:lstStyle/>
          <a:p>
            <a:r>
              <a:rPr lang="en-US" b="1" dirty="0">
                <a:solidFill>
                  <a:schemeClr val="accent3"/>
                </a:solidFill>
                <a:latin typeface="Segoe UI" panose="020B0502040204020203" pitchFamily="34" charset="0"/>
                <a:cs typeface="Segoe UI" panose="020B0502040204020203" pitchFamily="34" charset="0"/>
              </a:rPr>
              <a:t>CHECK LIST FOR YOUR PARTICIPATION</a:t>
            </a:r>
          </a:p>
        </p:txBody>
      </p:sp>
      <p:sp>
        <p:nvSpPr>
          <p:cNvPr id="20" name="Rectangle 19">
            <a:extLst>
              <a:ext uri="{FF2B5EF4-FFF2-40B4-BE49-F238E27FC236}">
                <a16:creationId xmlns:a16="http://schemas.microsoft.com/office/drawing/2014/main" id="{64AE0E53-D6C9-00D8-DF42-09F73A32927B}"/>
              </a:ext>
            </a:extLst>
          </p:cNvPr>
          <p:cNvSpPr/>
          <p:nvPr userDrawn="1"/>
        </p:nvSpPr>
        <p:spPr>
          <a:xfrm>
            <a:off x="0" y="1066467"/>
            <a:ext cx="8116956" cy="160204"/>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A296120-CB68-2C6A-077D-8E4080D17E1D}"/>
              </a:ext>
            </a:extLst>
          </p:cNvPr>
          <p:cNvCxnSpPr>
            <a:cxnSpLocks/>
          </p:cNvCxnSpPr>
          <p:nvPr userDrawn="1"/>
        </p:nvCxnSpPr>
        <p:spPr>
          <a:xfrm>
            <a:off x="8116956" y="2224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787DC9-A647-68DF-43A6-36F46DA5133A}"/>
              </a:ext>
            </a:extLst>
          </p:cNvPr>
          <p:cNvCxnSpPr>
            <a:cxnSpLocks/>
          </p:cNvCxnSpPr>
          <p:nvPr userDrawn="1"/>
        </p:nvCxnSpPr>
        <p:spPr>
          <a:xfrm>
            <a:off x="8116956" y="2986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7B78ED3-8DB9-CA88-C84F-7D913A52EB4F}"/>
              </a:ext>
            </a:extLst>
          </p:cNvPr>
          <p:cNvCxnSpPr>
            <a:cxnSpLocks/>
          </p:cNvCxnSpPr>
          <p:nvPr userDrawn="1"/>
        </p:nvCxnSpPr>
        <p:spPr>
          <a:xfrm>
            <a:off x="8116956" y="3748855"/>
            <a:ext cx="38899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E4CF50B-2F6F-B203-142B-B987EE6F7866}"/>
              </a:ext>
            </a:extLst>
          </p:cNvPr>
          <p:cNvSpPr txBox="1"/>
          <p:nvPr userDrawn="1"/>
        </p:nvSpPr>
        <p:spPr>
          <a:xfrm>
            <a:off x="705457" y="238428"/>
            <a:ext cx="3846630"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SUBMISSION TEMPLATE</a:t>
            </a:r>
          </a:p>
        </p:txBody>
      </p:sp>
    </p:spTree>
    <p:extLst>
      <p:ext uri="{BB962C8B-B14F-4D97-AF65-F5344CB8AC3E}">
        <p14:creationId xmlns:p14="http://schemas.microsoft.com/office/powerpoint/2010/main" val="2890018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Introduction">
    <p:spTree>
      <p:nvGrpSpPr>
        <p:cNvPr id="1" name=""/>
        <p:cNvGrpSpPr/>
        <p:nvPr/>
      </p:nvGrpSpPr>
      <p:grpSpPr>
        <a:xfrm>
          <a:off x="0" y="0"/>
          <a:ext cx="0" cy="0"/>
          <a:chOff x="0" y="0"/>
          <a:chExt cx="0" cy="0"/>
        </a:xfrm>
      </p:grpSpPr>
      <p:sp>
        <p:nvSpPr>
          <p:cNvPr id="25" name="Round Single Corner of Rectangle 24">
            <a:extLst>
              <a:ext uri="{FF2B5EF4-FFF2-40B4-BE49-F238E27FC236}">
                <a16:creationId xmlns:a16="http://schemas.microsoft.com/office/drawing/2014/main" id="{3F01A773-91AB-760F-A2B8-F9299A3CEC97}"/>
              </a:ext>
            </a:extLst>
          </p:cNvPr>
          <p:cNvSpPr/>
          <p:nvPr userDrawn="1"/>
        </p:nvSpPr>
        <p:spPr>
          <a:xfrm flipH="1">
            <a:off x="3866322" y="681038"/>
            <a:ext cx="4255602" cy="6176962"/>
          </a:xfrm>
          <a:prstGeom prst="round1Rect">
            <a:avLst>
              <a:gd name="adj" fmla="val 39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DE485B-6D1B-C7EC-A809-45580755D314}"/>
              </a:ext>
            </a:extLst>
          </p:cNvPr>
          <p:cNvSpPr/>
          <p:nvPr userDrawn="1"/>
        </p:nvSpPr>
        <p:spPr>
          <a:xfrm>
            <a:off x="8116956" y="681036"/>
            <a:ext cx="4075044" cy="617696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2845AB-3F9A-3E95-2BD1-585513C57630}"/>
              </a:ext>
            </a:extLst>
          </p:cNvPr>
          <p:cNvSpPr txBox="1"/>
          <p:nvPr userDrawn="1"/>
        </p:nvSpPr>
        <p:spPr>
          <a:xfrm>
            <a:off x="4156112" y="830612"/>
            <a:ext cx="2061846"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SOLUTION PITCH</a:t>
            </a:r>
          </a:p>
        </p:txBody>
      </p:sp>
      <p:sp>
        <p:nvSpPr>
          <p:cNvPr id="11" name="TextBox 10">
            <a:extLst>
              <a:ext uri="{FF2B5EF4-FFF2-40B4-BE49-F238E27FC236}">
                <a16:creationId xmlns:a16="http://schemas.microsoft.com/office/drawing/2014/main" id="{9CAD92EB-890D-F54D-04D2-C7B611BA4891}"/>
              </a:ext>
            </a:extLst>
          </p:cNvPr>
          <p:cNvSpPr txBox="1"/>
          <p:nvPr userDrawn="1"/>
        </p:nvSpPr>
        <p:spPr>
          <a:xfrm>
            <a:off x="8389099" y="830612"/>
            <a:ext cx="829138" cy="369332"/>
          </a:xfrm>
          <a:prstGeom prst="rect">
            <a:avLst/>
          </a:prstGeom>
          <a:noFill/>
        </p:spPr>
        <p:txBody>
          <a:bodyPr wrap="none" rtlCol="0" anchor="ctr">
            <a:spAutoFit/>
          </a:bodyPr>
          <a:lstStyle/>
          <a:p>
            <a:r>
              <a:rPr lang="en-US" b="1" dirty="0">
                <a:solidFill>
                  <a:schemeClr val="bg1"/>
                </a:solidFill>
                <a:latin typeface="Segoe UI" panose="020B0502040204020203" pitchFamily="34" charset="0"/>
                <a:cs typeface="Segoe UI" panose="020B0502040204020203" pitchFamily="34" charset="0"/>
              </a:rPr>
              <a:t>TEAM</a:t>
            </a:r>
          </a:p>
        </p:txBody>
      </p:sp>
      <p:sp>
        <p:nvSpPr>
          <p:cNvPr id="12" name="TextBox 11">
            <a:extLst>
              <a:ext uri="{FF2B5EF4-FFF2-40B4-BE49-F238E27FC236}">
                <a16:creationId xmlns:a16="http://schemas.microsoft.com/office/drawing/2014/main" id="{B1E017E9-3A1B-F2EC-5507-0221370E1A90}"/>
              </a:ext>
            </a:extLst>
          </p:cNvPr>
          <p:cNvSpPr txBox="1"/>
          <p:nvPr userDrawn="1"/>
        </p:nvSpPr>
        <p:spPr>
          <a:xfrm>
            <a:off x="229906" y="817964"/>
            <a:ext cx="2528256"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TEAM INFORMATION</a:t>
            </a:r>
          </a:p>
        </p:txBody>
      </p:sp>
      <p:sp>
        <p:nvSpPr>
          <p:cNvPr id="13" name="Text Placeholder 2">
            <a:extLst>
              <a:ext uri="{FF2B5EF4-FFF2-40B4-BE49-F238E27FC236}">
                <a16:creationId xmlns:a16="http://schemas.microsoft.com/office/drawing/2014/main" id="{C6C5D7BB-F081-AE0C-6BAA-5C53E9968F72}"/>
              </a:ext>
            </a:extLst>
          </p:cNvPr>
          <p:cNvSpPr>
            <a:spLocks noGrp="1"/>
          </p:cNvSpPr>
          <p:nvPr>
            <p:ph type="body" idx="13" hasCustomPrompt="1"/>
          </p:nvPr>
        </p:nvSpPr>
        <p:spPr>
          <a:xfrm>
            <a:off x="8389099" y="2215187"/>
            <a:ext cx="3630623" cy="4141162"/>
          </a:xfrm>
        </p:spPr>
        <p:txBody>
          <a:bodyPr>
            <a:normAutofit/>
          </a:bodyPr>
          <a:lstStyle>
            <a:lvl1pPr marL="0" indent="0">
              <a:buNone/>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to your team for the project.</a:t>
            </a:r>
          </a:p>
        </p:txBody>
      </p:sp>
      <p:pic>
        <p:nvPicPr>
          <p:cNvPr id="15" name="Picture 14" descr="A black and white logo&#10;&#10;Description automatically generated">
            <a:extLst>
              <a:ext uri="{FF2B5EF4-FFF2-40B4-BE49-F238E27FC236}">
                <a16:creationId xmlns:a16="http://schemas.microsoft.com/office/drawing/2014/main" id="{E7BA10C1-887F-4D7D-1311-C6E80EA9D4B2}"/>
              </a:ext>
            </a:extLst>
          </p:cNvPr>
          <p:cNvPicPr>
            <a:picLocks noChangeAspect="1"/>
          </p:cNvPicPr>
          <p:nvPr userDrawn="1"/>
        </p:nvPicPr>
        <p:blipFill>
          <a:blip r:embed="rId2"/>
          <a:stretch>
            <a:fillRect/>
          </a:stretch>
        </p:blipFill>
        <p:spPr>
          <a:xfrm>
            <a:off x="11651008" y="6356350"/>
            <a:ext cx="375104" cy="375104"/>
          </a:xfrm>
          <a:prstGeom prst="rect">
            <a:avLst/>
          </a:prstGeom>
        </p:spPr>
      </p:pic>
      <p:sp>
        <p:nvSpPr>
          <p:cNvPr id="18" name="TextBox 17">
            <a:extLst>
              <a:ext uri="{FF2B5EF4-FFF2-40B4-BE49-F238E27FC236}">
                <a16:creationId xmlns:a16="http://schemas.microsoft.com/office/drawing/2014/main" id="{B8005569-C2AD-CC05-8D64-B474FCA4E742}"/>
              </a:ext>
            </a:extLst>
          </p:cNvPr>
          <p:cNvSpPr txBox="1"/>
          <p:nvPr userDrawn="1"/>
        </p:nvSpPr>
        <p:spPr>
          <a:xfrm>
            <a:off x="246535" y="1256882"/>
            <a:ext cx="1031949" cy="307777"/>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COUNTRY</a:t>
            </a:r>
          </a:p>
        </p:txBody>
      </p:sp>
      <p:sp>
        <p:nvSpPr>
          <p:cNvPr id="20" name="TextBox 19">
            <a:extLst>
              <a:ext uri="{FF2B5EF4-FFF2-40B4-BE49-F238E27FC236}">
                <a16:creationId xmlns:a16="http://schemas.microsoft.com/office/drawing/2014/main" id="{0182DB51-A959-F2BA-B39D-3F854ABEF219}"/>
              </a:ext>
            </a:extLst>
          </p:cNvPr>
          <p:cNvSpPr txBox="1"/>
          <p:nvPr userDrawn="1"/>
        </p:nvSpPr>
        <p:spPr>
          <a:xfrm>
            <a:off x="246535" y="3661470"/>
            <a:ext cx="2149948" cy="307777"/>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WEBSITE (if applicable)</a:t>
            </a:r>
          </a:p>
        </p:txBody>
      </p:sp>
      <p:sp>
        <p:nvSpPr>
          <p:cNvPr id="21" name="TextBox 20">
            <a:extLst>
              <a:ext uri="{FF2B5EF4-FFF2-40B4-BE49-F238E27FC236}">
                <a16:creationId xmlns:a16="http://schemas.microsoft.com/office/drawing/2014/main" id="{15C017A4-20BC-EBB8-F12E-3F64FAC018C4}"/>
              </a:ext>
            </a:extLst>
          </p:cNvPr>
          <p:cNvSpPr txBox="1"/>
          <p:nvPr userDrawn="1"/>
        </p:nvSpPr>
        <p:spPr>
          <a:xfrm>
            <a:off x="246535" y="4490257"/>
            <a:ext cx="2230098" cy="307777"/>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LINKEDIN (if applicable)</a:t>
            </a:r>
          </a:p>
        </p:txBody>
      </p:sp>
      <p:sp>
        <p:nvSpPr>
          <p:cNvPr id="4" name="Text Placeholder 2">
            <a:extLst>
              <a:ext uri="{FF2B5EF4-FFF2-40B4-BE49-F238E27FC236}">
                <a16:creationId xmlns:a16="http://schemas.microsoft.com/office/drawing/2014/main" id="{0676AEC4-C477-8D4E-400B-BA76F2A8B655}"/>
              </a:ext>
            </a:extLst>
          </p:cNvPr>
          <p:cNvSpPr>
            <a:spLocks noGrp="1"/>
          </p:cNvSpPr>
          <p:nvPr>
            <p:ph type="body" idx="15" hasCustomPrompt="1"/>
          </p:nvPr>
        </p:nvSpPr>
        <p:spPr>
          <a:xfrm>
            <a:off x="329036" y="1565816"/>
            <a:ext cx="3263995" cy="307778"/>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5" name="Text Placeholder 2">
            <a:extLst>
              <a:ext uri="{FF2B5EF4-FFF2-40B4-BE49-F238E27FC236}">
                <a16:creationId xmlns:a16="http://schemas.microsoft.com/office/drawing/2014/main" id="{42E496AD-F7F7-A63E-8603-C755108DB0A7}"/>
              </a:ext>
            </a:extLst>
          </p:cNvPr>
          <p:cNvSpPr>
            <a:spLocks noGrp="1"/>
          </p:cNvSpPr>
          <p:nvPr>
            <p:ph type="body" idx="16" hasCustomPrompt="1"/>
          </p:nvPr>
        </p:nvSpPr>
        <p:spPr>
          <a:xfrm>
            <a:off x="8389099" y="1252198"/>
            <a:ext cx="1787151" cy="780292"/>
          </a:xfrm>
        </p:spPr>
        <p:txBody>
          <a:bodyPr anchor="t">
            <a:normAutofit/>
          </a:bodyPr>
          <a:lstStyle>
            <a:lvl1pPr marL="0" indent="0">
              <a:buNone/>
              <a:defRPr sz="1400" b="1">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TEAM NAME</a:t>
            </a:r>
          </a:p>
        </p:txBody>
      </p:sp>
      <p:cxnSp>
        <p:nvCxnSpPr>
          <p:cNvPr id="9" name="Straight Connector 8">
            <a:extLst>
              <a:ext uri="{FF2B5EF4-FFF2-40B4-BE49-F238E27FC236}">
                <a16:creationId xmlns:a16="http://schemas.microsoft.com/office/drawing/2014/main" id="{AB3D701B-E924-5F8D-A252-59609AD8BDE0}"/>
              </a:ext>
            </a:extLst>
          </p:cNvPr>
          <p:cNvCxnSpPr>
            <a:cxnSpLocks/>
          </p:cNvCxnSpPr>
          <p:nvPr userDrawn="1"/>
        </p:nvCxnSpPr>
        <p:spPr>
          <a:xfrm>
            <a:off x="329036" y="1195942"/>
            <a:ext cx="3331721" cy="4002"/>
          </a:xfrm>
          <a:prstGeom prst="line">
            <a:avLst/>
          </a:prstGeom>
          <a:ln>
            <a:solidFill>
              <a:schemeClr val="tx2">
                <a:lumMod val="10000"/>
              </a:schemeClr>
            </a:solidFill>
          </a:ln>
        </p:spPr>
        <p:style>
          <a:lnRef idx="2">
            <a:schemeClr val="accent1"/>
          </a:lnRef>
          <a:fillRef idx="0">
            <a:schemeClr val="accent1"/>
          </a:fillRef>
          <a:effectRef idx="1">
            <a:schemeClr val="accent1"/>
          </a:effectRef>
          <a:fontRef idx="minor">
            <a:schemeClr val="tx1"/>
          </a:fontRef>
        </p:style>
      </p:cxnSp>
      <p:sp>
        <p:nvSpPr>
          <p:cNvPr id="23" name="Text Placeholder 2">
            <a:extLst>
              <a:ext uri="{FF2B5EF4-FFF2-40B4-BE49-F238E27FC236}">
                <a16:creationId xmlns:a16="http://schemas.microsoft.com/office/drawing/2014/main" id="{00CC4EDA-E8DB-BB7D-DA1C-0B05A1262887}"/>
              </a:ext>
            </a:extLst>
          </p:cNvPr>
          <p:cNvSpPr>
            <a:spLocks noGrp="1"/>
          </p:cNvSpPr>
          <p:nvPr>
            <p:ph type="body" idx="18" hasCustomPrompt="1"/>
          </p:nvPr>
        </p:nvSpPr>
        <p:spPr>
          <a:xfrm>
            <a:off x="342334" y="3999225"/>
            <a:ext cx="3272216" cy="307778"/>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26" name="Text Placeholder 2">
            <a:extLst>
              <a:ext uri="{FF2B5EF4-FFF2-40B4-BE49-F238E27FC236}">
                <a16:creationId xmlns:a16="http://schemas.microsoft.com/office/drawing/2014/main" id="{70F8BD5C-BB07-D70C-7B7E-D48D664F2941}"/>
              </a:ext>
            </a:extLst>
          </p:cNvPr>
          <p:cNvSpPr>
            <a:spLocks noGrp="1"/>
          </p:cNvSpPr>
          <p:nvPr>
            <p:ph type="body" idx="19" hasCustomPrompt="1"/>
          </p:nvPr>
        </p:nvSpPr>
        <p:spPr>
          <a:xfrm>
            <a:off x="342334" y="4811419"/>
            <a:ext cx="3272216" cy="307778"/>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cxnSp>
        <p:nvCxnSpPr>
          <p:cNvPr id="30" name="Straight Connector 29">
            <a:extLst>
              <a:ext uri="{FF2B5EF4-FFF2-40B4-BE49-F238E27FC236}">
                <a16:creationId xmlns:a16="http://schemas.microsoft.com/office/drawing/2014/main" id="{2EE49448-F439-A633-EACC-57EB23D23359}"/>
              </a:ext>
            </a:extLst>
          </p:cNvPr>
          <p:cNvCxnSpPr>
            <a:cxnSpLocks/>
          </p:cNvCxnSpPr>
          <p:nvPr userDrawn="1"/>
        </p:nvCxnSpPr>
        <p:spPr>
          <a:xfrm>
            <a:off x="329036" y="3617926"/>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7006AC-0824-25E6-BEC6-E49B6575ED54}"/>
              </a:ext>
            </a:extLst>
          </p:cNvPr>
          <p:cNvCxnSpPr>
            <a:cxnSpLocks/>
          </p:cNvCxnSpPr>
          <p:nvPr userDrawn="1"/>
        </p:nvCxnSpPr>
        <p:spPr>
          <a:xfrm>
            <a:off x="329036" y="4448870"/>
            <a:ext cx="32835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3D97CCEF-8B32-DA8D-8220-433DBAC8C95B}"/>
              </a:ext>
            </a:extLst>
          </p:cNvPr>
          <p:cNvSpPr>
            <a:spLocks noGrp="1"/>
          </p:cNvSpPr>
          <p:nvPr>
            <p:ph type="body" idx="20" hasCustomPrompt="1"/>
          </p:nvPr>
        </p:nvSpPr>
        <p:spPr>
          <a:xfrm>
            <a:off x="4165030" y="2215187"/>
            <a:ext cx="3779647" cy="4141162"/>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into your solution.</a:t>
            </a:r>
          </a:p>
        </p:txBody>
      </p:sp>
      <p:sp>
        <p:nvSpPr>
          <p:cNvPr id="34" name="TextBox 33">
            <a:extLst>
              <a:ext uri="{FF2B5EF4-FFF2-40B4-BE49-F238E27FC236}">
                <a16:creationId xmlns:a16="http://schemas.microsoft.com/office/drawing/2014/main" id="{F1EB04FC-D739-B00E-D3F9-1608A9A2126C}"/>
              </a:ext>
            </a:extLst>
          </p:cNvPr>
          <p:cNvSpPr txBox="1"/>
          <p:nvPr userDrawn="1"/>
        </p:nvSpPr>
        <p:spPr>
          <a:xfrm>
            <a:off x="246535" y="218034"/>
            <a:ext cx="3078150"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1. INTRODUCTION</a:t>
            </a:r>
          </a:p>
        </p:txBody>
      </p:sp>
      <p:sp>
        <p:nvSpPr>
          <p:cNvPr id="2" name="TextBox 1">
            <a:extLst>
              <a:ext uri="{FF2B5EF4-FFF2-40B4-BE49-F238E27FC236}">
                <a16:creationId xmlns:a16="http://schemas.microsoft.com/office/drawing/2014/main" id="{7E5FA1BE-7633-F019-9769-1B38AF726BC0}"/>
              </a:ext>
            </a:extLst>
          </p:cNvPr>
          <p:cNvSpPr txBox="1"/>
          <p:nvPr userDrawn="1"/>
        </p:nvSpPr>
        <p:spPr>
          <a:xfrm>
            <a:off x="246535" y="2041290"/>
            <a:ext cx="2434064" cy="307777"/>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UNIVERSITY (if applicable)</a:t>
            </a:r>
          </a:p>
        </p:txBody>
      </p:sp>
      <p:sp>
        <p:nvSpPr>
          <p:cNvPr id="3" name="Text Placeholder 2">
            <a:extLst>
              <a:ext uri="{FF2B5EF4-FFF2-40B4-BE49-F238E27FC236}">
                <a16:creationId xmlns:a16="http://schemas.microsoft.com/office/drawing/2014/main" id="{CAF8F316-5A1E-7E46-5A95-F83876EE2C2E}"/>
              </a:ext>
            </a:extLst>
          </p:cNvPr>
          <p:cNvSpPr>
            <a:spLocks noGrp="1"/>
          </p:cNvSpPr>
          <p:nvPr>
            <p:ph type="body" idx="21" hasCustomPrompt="1"/>
          </p:nvPr>
        </p:nvSpPr>
        <p:spPr>
          <a:xfrm>
            <a:off x="342334" y="2367464"/>
            <a:ext cx="3272216" cy="307778"/>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cxnSp>
        <p:nvCxnSpPr>
          <p:cNvPr id="7" name="Straight Connector 6">
            <a:extLst>
              <a:ext uri="{FF2B5EF4-FFF2-40B4-BE49-F238E27FC236}">
                <a16:creationId xmlns:a16="http://schemas.microsoft.com/office/drawing/2014/main" id="{A5F06630-003E-1C3B-0DBA-726362887851}"/>
              </a:ext>
            </a:extLst>
          </p:cNvPr>
          <p:cNvCxnSpPr>
            <a:cxnSpLocks/>
          </p:cNvCxnSpPr>
          <p:nvPr userDrawn="1"/>
        </p:nvCxnSpPr>
        <p:spPr>
          <a:xfrm>
            <a:off x="329036" y="1997746"/>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2FC1E6B-1686-9789-3C2B-F987A474243F}"/>
              </a:ext>
            </a:extLst>
          </p:cNvPr>
          <p:cNvSpPr txBox="1"/>
          <p:nvPr userDrawn="1"/>
        </p:nvSpPr>
        <p:spPr>
          <a:xfrm>
            <a:off x="246535" y="2844986"/>
            <a:ext cx="2857834" cy="307777"/>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FOUNDING YEAR (if applicable)</a:t>
            </a:r>
          </a:p>
        </p:txBody>
      </p:sp>
      <p:sp>
        <p:nvSpPr>
          <p:cNvPr id="27" name="Text Placeholder 2">
            <a:extLst>
              <a:ext uri="{FF2B5EF4-FFF2-40B4-BE49-F238E27FC236}">
                <a16:creationId xmlns:a16="http://schemas.microsoft.com/office/drawing/2014/main" id="{55963887-F3F0-94CC-EF89-0A2E74271239}"/>
              </a:ext>
            </a:extLst>
          </p:cNvPr>
          <p:cNvSpPr>
            <a:spLocks noGrp="1"/>
          </p:cNvSpPr>
          <p:nvPr>
            <p:ph type="body" idx="22" hasCustomPrompt="1"/>
          </p:nvPr>
        </p:nvSpPr>
        <p:spPr>
          <a:xfrm>
            <a:off x="342334" y="3171160"/>
            <a:ext cx="3272216" cy="307778"/>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cxnSp>
        <p:nvCxnSpPr>
          <p:cNvPr id="29" name="Straight Connector 28">
            <a:extLst>
              <a:ext uri="{FF2B5EF4-FFF2-40B4-BE49-F238E27FC236}">
                <a16:creationId xmlns:a16="http://schemas.microsoft.com/office/drawing/2014/main" id="{6F5B5A21-824A-BB74-2B15-2A788DA33724}"/>
              </a:ext>
            </a:extLst>
          </p:cNvPr>
          <p:cNvCxnSpPr>
            <a:cxnSpLocks/>
          </p:cNvCxnSpPr>
          <p:nvPr userDrawn="1"/>
        </p:nvCxnSpPr>
        <p:spPr>
          <a:xfrm>
            <a:off x="329036" y="2801442"/>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3" name="Picture Placeholder 2">
            <a:extLst>
              <a:ext uri="{FF2B5EF4-FFF2-40B4-BE49-F238E27FC236}">
                <a16:creationId xmlns:a16="http://schemas.microsoft.com/office/drawing/2014/main" id="{0669D30F-026D-396E-3EE2-06DF84238CBA}"/>
              </a:ext>
            </a:extLst>
          </p:cNvPr>
          <p:cNvSpPr>
            <a:spLocks noGrp="1"/>
          </p:cNvSpPr>
          <p:nvPr>
            <p:ph type="pic" idx="23" hasCustomPrompt="1"/>
          </p:nvPr>
        </p:nvSpPr>
        <p:spPr>
          <a:xfrm>
            <a:off x="1594981" y="5405796"/>
            <a:ext cx="1999148" cy="95052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Logo</a:t>
            </a:r>
          </a:p>
        </p:txBody>
      </p:sp>
      <p:sp>
        <p:nvSpPr>
          <p:cNvPr id="35" name="Text Placeholder 2">
            <a:extLst>
              <a:ext uri="{FF2B5EF4-FFF2-40B4-BE49-F238E27FC236}">
                <a16:creationId xmlns:a16="http://schemas.microsoft.com/office/drawing/2014/main" id="{6432F760-F5F0-D74C-F44A-680E2AFA4293}"/>
              </a:ext>
            </a:extLst>
          </p:cNvPr>
          <p:cNvSpPr>
            <a:spLocks noGrp="1"/>
          </p:cNvSpPr>
          <p:nvPr>
            <p:ph type="body" idx="24" hasCustomPrompt="1"/>
          </p:nvPr>
        </p:nvSpPr>
        <p:spPr>
          <a:xfrm>
            <a:off x="4165030" y="1252198"/>
            <a:ext cx="3630622" cy="772882"/>
          </a:xfrm>
        </p:spPr>
        <p:txBody>
          <a:bodyPr anchor="t">
            <a:normAutofit/>
          </a:bodyPr>
          <a:lstStyle>
            <a:lvl1pPr marL="0" indent="0">
              <a:buNone/>
              <a:defRPr sz="1400" b="1">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SOLUTION NAME</a:t>
            </a:r>
          </a:p>
        </p:txBody>
      </p:sp>
      <p:sp>
        <p:nvSpPr>
          <p:cNvPr id="37" name="Picture Placeholder 2">
            <a:extLst>
              <a:ext uri="{FF2B5EF4-FFF2-40B4-BE49-F238E27FC236}">
                <a16:creationId xmlns:a16="http://schemas.microsoft.com/office/drawing/2014/main" id="{09B6D762-D0FD-44E1-840D-96D8D0C2D7F5}"/>
              </a:ext>
            </a:extLst>
          </p:cNvPr>
          <p:cNvSpPr>
            <a:spLocks noGrp="1"/>
          </p:cNvSpPr>
          <p:nvPr>
            <p:ph type="pic" idx="25" hasCustomPrompt="1"/>
          </p:nvPr>
        </p:nvSpPr>
        <p:spPr>
          <a:xfrm>
            <a:off x="10232571" y="896983"/>
            <a:ext cx="1787151" cy="1142580"/>
          </a:xfrm>
        </p:spPr>
        <p:txBody>
          <a:bodyPr>
            <a:normAutofit/>
          </a:bodyPr>
          <a:lstStyle>
            <a:lvl1pPr marL="0" indent="0">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err="1"/>
              <a:t>TeamPhoto</a:t>
            </a:r>
            <a:r>
              <a:rPr lang="en-US" dirty="0"/>
              <a:t> (voluntary)</a:t>
            </a:r>
          </a:p>
        </p:txBody>
      </p:sp>
      <p:sp>
        <p:nvSpPr>
          <p:cNvPr id="38" name="TextBox 37">
            <a:extLst>
              <a:ext uri="{FF2B5EF4-FFF2-40B4-BE49-F238E27FC236}">
                <a16:creationId xmlns:a16="http://schemas.microsoft.com/office/drawing/2014/main" id="{0F8E101D-C083-405A-992A-AF27C4A4DD8F}"/>
              </a:ext>
            </a:extLst>
          </p:cNvPr>
          <p:cNvSpPr txBox="1"/>
          <p:nvPr userDrawn="1"/>
        </p:nvSpPr>
        <p:spPr>
          <a:xfrm>
            <a:off x="246535" y="5343896"/>
            <a:ext cx="1348446" cy="523220"/>
          </a:xfrm>
          <a:prstGeom prst="rect">
            <a:avLst/>
          </a:prstGeom>
          <a:noFill/>
        </p:spPr>
        <p:txBody>
          <a:bodyPr wrap="none" rtlCol="0" anchor="ctr">
            <a:spAutoFit/>
          </a:bodyPr>
          <a:lstStyle/>
          <a:p>
            <a:r>
              <a:rPr lang="en-US" sz="1400" b="1" dirty="0">
                <a:solidFill>
                  <a:schemeClr val="bg2"/>
                </a:solidFill>
                <a:latin typeface="Segoe UI" panose="020B0502040204020203" pitchFamily="34" charset="0"/>
                <a:cs typeface="Segoe UI" panose="020B0502040204020203" pitchFamily="34" charset="0"/>
              </a:rPr>
              <a:t>LOGO</a:t>
            </a:r>
            <a:br>
              <a:rPr lang="en-US" sz="1400" b="1" dirty="0">
                <a:solidFill>
                  <a:schemeClr val="bg2"/>
                </a:solidFill>
                <a:latin typeface="Segoe UI" panose="020B0502040204020203" pitchFamily="34" charset="0"/>
                <a:cs typeface="Segoe UI" panose="020B0502040204020203" pitchFamily="34" charset="0"/>
              </a:rPr>
            </a:br>
            <a:r>
              <a:rPr lang="en-US" sz="1400" b="1" dirty="0">
                <a:solidFill>
                  <a:schemeClr val="bg2"/>
                </a:solidFill>
                <a:latin typeface="Segoe UI" panose="020B0502040204020203" pitchFamily="34" charset="0"/>
                <a:cs typeface="Segoe UI" panose="020B0502040204020203" pitchFamily="34" charset="0"/>
              </a:rPr>
              <a:t>(if applicable)</a:t>
            </a:r>
          </a:p>
        </p:txBody>
      </p:sp>
      <p:cxnSp>
        <p:nvCxnSpPr>
          <p:cNvPr id="39" name="Straight Connector 38">
            <a:extLst>
              <a:ext uri="{FF2B5EF4-FFF2-40B4-BE49-F238E27FC236}">
                <a16:creationId xmlns:a16="http://schemas.microsoft.com/office/drawing/2014/main" id="{C91D51F2-7903-CEE1-8A5A-FB946334D454}"/>
              </a:ext>
            </a:extLst>
          </p:cNvPr>
          <p:cNvCxnSpPr>
            <a:cxnSpLocks/>
          </p:cNvCxnSpPr>
          <p:nvPr userDrawn="1"/>
        </p:nvCxnSpPr>
        <p:spPr>
          <a:xfrm>
            <a:off x="329036" y="5254411"/>
            <a:ext cx="32835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303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 Researcher">
    <p:spTree>
      <p:nvGrpSpPr>
        <p:cNvPr id="1" name=""/>
        <p:cNvGrpSpPr/>
        <p:nvPr/>
      </p:nvGrpSpPr>
      <p:grpSpPr>
        <a:xfrm>
          <a:off x="0" y="0"/>
          <a:ext cx="0" cy="0"/>
          <a:chOff x="0" y="0"/>
          <a:chExt cx="0" cy="0"/>
        </a:xfrm>
      </p:grpSpPr>
      <p:sp>
        <p:nvSpPr>
          <p:cNvPr id="25" name="Round Single Corner of Rectangle 24">
            <a:extLst>
              <a:ext uri="{FF2B5EF4-FFF2-40B4-BE49-F238E27FC236}">
                <a16:creationId xmlns:a16="http://schemas.microsoft.com/office/drawing/2014/main" id="{3F01A773-91AB-760F-A2B8-F9299A3CEC97}"/>
              </a:ext>
            </a:extLst>
          </p:cNvPr>
          <p:cNvSpPr/>
          <p:nvPr userDrawn="1"/>
        </p:nvSpPr>
        <p:spPr>
          <a:xfrm flipH="1">
            <a:off x="3866322" y="681038"/>
            <a:ext cx="4255602" cy="6176962"/>
          </a:xfrm>
          <a:prstGeom prst="round1Rect">
            <a:avLst>
              <a:gd name="adj" fmla="val 311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DE485B-6D1B-C7EC-A809-45580755D314}"/>
              </a:ext>
            </a:extLst>
          </p:cNvPr>
          <p:cNvSpPr/>
          <p:nvPr userDrawn="1"/>
        </p:nvSpPr>
        <p:spPr>
          <a:xfrm>
            <a:off x="8116956" y="681036"/>
            <a:ext cx="4075044" cy="617696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61F84FE9-64D9-453B-EF53-72391ABDEFE0}"/>
              </a:ext>
            </a:extLst>
          </p:cNvPr>
          <p:cNvSpPr>
            <a:spLocks noGrp="1"/>
          </p:cNvSpPr>
          <p:nvPr>
            <p:ph type="body" idx="1" hasCustomPrompt="1"/>
          </p:nvPr>
        </p:nvSpPr>
        <p:spPr>
          <a:xfrm>
            <a:off x="246535" y="1426029"/>
            <a:ext cx="3323930" cy="365125"/>
          </a:xfrm>
        </p:spPr>
        <p:txBody>
          <a:bodyPr anchor="ctr">
            <a:normAutofit/>
          </a:bodyPr>
          <a:lstStyle>
            <a:lvl1pPr marL="0" indent="0">
              <a:buNone/>
              <a:defRPr sz="1600" b="1">
                <a:solidFill>
                  <a:schemeClr val="accent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TEAM NAME</a:t>
            </a:r>
          </a:p>
        </p:txBody>
      </p:sp>
      <p:sp>
        <p:nvSpPr>
          <p:cNvPr id="10" name="TextBox 9">
            <a:extLst>
              <a:ext uri="{FF2B5EF4-FFF2-40B4-BE49-F238E27FC236}">
                <a16:creationId xmlns:a16="http://schemas.microsoft.com/office/drawing/2014/main" id="{7D2845AB-3F9A-3E95-2BD1-585513C57630}"/>
              </a:ext>
            </a:extLst>
          </p:cNvPr>
          <p:cNvSpPr txBox="1"/>
          <p:nvPr userDrawn="1"/>
        </p:nvSpPr>
        <p:spPr>
          <a:xfrm>
            <a:off x="4156112" y="830612"/>
            <a:ext cx="2061846"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SOLUTION PITCH</a:t>
            </a:r>
          </a:p>
        </p:txBody>
      </p:sp>
      <p:sp>
        <p:nvSpPr>
          <p:cNvPr id="11" name="TextBox 10">
            <a:extLst>
              <a:ext uri="{FF2B5EF4-FFF2-40B4-BE49-F238E27FC236}">
                <a16:creationId xmlns:a16="http://schemas.microsoft.com/office/drawing/2014/main" id="{9CAD92EB-890D-F54D-04D2-C7B611BA4891}"/>
              </a:ext>
            </a:extLst>
          </p:cNvPr>
          <p:cNvSpPr txBox="1"/>
          <p:nvPr userDrawn="1"/>
        </p:nvSpPr>
        <p:spPr>
          <a:xfrm>
            <a:off x="8389099" y="830612"/>
            <a:ext cx="829138" cy="369332"/>
          </a:xfrm>
          <a:prstGeom prst="rect">
            <a:avLst/>
          </a:prstGeom>
          <a:noFill/>
        </p:spPr>
        <p:txBody>
          <a:bodyPr wrap="none" rtlCol="0" anchor="ctr">
            <a:spAutoFit/>
          </a:bodyPr>
          <a:lstStyle/>
          <a:p>
            <a:r>
              <a:rPr lang="en-US" b="1" dirty="0">
                <a:solidFill>
                  <a:schemeClr val="bg1"/>
                </a:solidFill>
                <a:latin typeface="Segoe UI" panose="020B0502040204020203" pitchFamily="34" charset="0"/>
                <a:cs typeface="Segoe UI" panose="020B0502040204020203" pitchFamily="34" charset="0"/>
              </a:rPr>
              <a:t>TEAM</a:t>
            </a:r>
          </a:p>
        </p:txBody>
      </p:sp>
      <p:sp>
        <p:nvSpPr>
          <p:cNvPr id="12" name="TextBox 11">
            <a:extLst>
              <a:ext uri="{FF2B5EF4-FFF2-40B4-BE49-F238E27FC236}">
                <a16:creationId xmlns:a16="http://schemas.microsoft.com/office/drawing/2014/main" id="{B1E017E9-3A1B-F2EC-5507-0221370E1A90}"/>
              </a:ext>
            </a:extLst>
          </p:cNvPr>
          <p:cNvSpPr txBox="1"/>
          <p:nvPr userDrawn="1"/>
        </p:nvSpPr>
        <p:spPr>
          <a:xfrm>
            <a:off x="229906" y="817964"/>
            <a:ext cx="3612464"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BACKGROUND INFORMATION</a:t>
            </a:r>
          </a:p>
        </p:txBody>
      </p:sp>
      <p:sp>
        <p:nvSpPr>
          <p:cNvPr id="13" name="Text Placeholder 2">
            <a:extLst>
              <a:ext uri="{FF2B5EF4-FFF2-40B4-BE49-F238E27FC236}">
                <a16:creationId xmlns:a16="http://schemas.microsoft.com/office/drawing/2014/main" id="{C6C5D7BB-F081-AE0C-6BAA-5C53E9968F72}"/>
              </a:ext>
            </a:extLst>
          </p:cNvPr>
          <p:cNvSpPr>
            <a:spLocks noGrp="1"/>
          </p:cNvSpPr>
          <p:nvPr>
            <p:ph type="body" idx="13" hasCustomPrompt="1"/>
          </p:nvPr>
        </p:nvSpPr>
        <p:spPr>
          <a:xfrm>
            <a:off x="8389099" y="1415277"/>
            <a:ext cx="3630623" cy="4840173"/>
          </a:xfrm>
        </p:spPr>
        <p:txBody>
          <a:bodyPr>
            <a:normAutofit/>
          </a:bodyPr>
          <a:lstStyle>
            <a:lvl1pPr marL="0" indent="0">
              <a:buNone/>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to your team for the project.</a:t>
            </a:r>
          </a:p>
        </p:txBody>
      </p:sp>
      <p:pic>
        <p:nvPicPr>
          <p:cNvPr id="15" name="Picture 14" descr="A black and white logo&#10;&#10;Description automatically generated">
            <a:extLst>
              <a:ext uri="{FF2B5EF4-FFF2-40B4-BE49-F238E27FC236}">
                <a16:creationId xmlns:a16="http://schemas.microsoft.com/office/drawing/2014/main" id="{E7BA10C1-887F-4D7D-1311-C6E80EA9D4B2}"/>
              </a:ext>
            </a:extLst>
          </p:cNvPr>
          <p:cNvPicPr>
            <a:picLocks noChangeAspect="1"/>
          </p:cNvPicPr>
          <p:nvPr userDrawn="1"/>
        </p:nvPicPr>
        <p:blipFill>
          <a:blip r:embed="rId2"/>
          <a:stretch>
            <a:fillRect/>
          </a:stretch>
        </p:blipFill>
        <p:spPr>
          <a:xfrm>
            <a:off x="11651008" y="6356350"/>
            <a:ext cx="375104" cy="375104"/>
          </a:xfrm>
          <a:prstGeom prst="rect">
            <a:avLst/>
          </a:prstGeom>
        </p:spPr>
      </p:pic>
      <p:sp>
        <p:nvSpPr>
          <p:cNvPr id="18" name="TextBox 17">
            <a:extLst>
              <a:ext uri="{FF2B5EF4-FFF2-40B4-BE49-F238E27FC236}">
                <a16:creationId xmlns:a16="http://schemas.microsoft.com/office/drawing/2014/main" id="{B8005569-C2AD-CC05-8D64-B474FCA4E742}"/>
              </a:ext>
            </a:extLst>
          </p:cNvPr>
          <p:cNvSpPr txBox="1"/>
          <p:nvPr userDrawn="1"/>
        </p:nvSpPr>
        <p:spPr>
          <a:xfrm>
            <a:off x="246535" y="2419257"/>
            <a:ext cx="1031949"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COUNTRY</a:t>
            </a:r>
          </a:p>
        </p:txBody>
      </p:sp>
      <p:sp>
        <p:nvSpPr>
          <p:cNvPr id="19" name="TextBox 18">
            <a:extLst>
              <a:ext uri="{FF2B5EF4-FFF2-40B4-BE49-F238E27FC236}">
                <a16:creationId xmlns:a16="http://schemas.microsoft.com/office/drawing/2014/main" id="{17EC6120-CB82-5B1C-D2F0-49389036E349}"/>
              </a:ext>
            </a:extLst>
          </p:cNvPr>
          <p:cNvSpPr txBox="1"/>
          <p:nvPr userDrawn="1"/>
        </p:nvSpPr>
        <p:spPr>
          <a:xfrm>
            <a:off x="246535" y="3455434"/>
            <a:ext cx="2857834"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FOUNDING YEAR (if applicable)</a:t>
            </a:r>
          </a:p>
        </p:txBody>
      </p:sp>
      <p:sp>
        <p:nvSpPr>
          <p:cNvPr id="20" name="TextBox 19">
            <a:extLst>
              <a:ext uri="{FF2B5EF4-FFF2-40B4-BE49-F238E27FC236}">
                <a16:creationId xmlns:a16="http://schemas.microsoft.com/office/drawing/2014/main" id="{0182DB51-A959-F2BA-B39D-3F854ABEF219}"/>
              </a:ext>
            </a:extLst>
          </p:cNvPr>
          <p:cNvSpPr txBox="1"/>
          <p:nvPr userDrawn="1"/>
        </p:nvSpPr>
        <p:spPr>
          <a:xfrm>
            <a:off x="246535" y="4491611"/>
            <a:ext cx="3213252"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ASSOCIATED STARTUP/UNIVERSITY</a:t>
            </a:r>
          </a:p>
        </p:txBody>
      </p:sp>
      <p:sp>
        <p:nvSpPr>
          <p:cNvPr id="21" name="TextBox 20">
            <a:extLst>
              <a:ext uri="{FF2B5EF4-FFF2-40B4-BE49-F238E27FC236}">
                <a16:creationId xmlns:a16="http://schemas.microsoft.com/office/drawing/2014/main" id="{15C017A4-20BC-EBB8-F12E-3F64FAC018C4}"/>
              </a:ext>
            </a:extLst>
          </p:cNvPr>
          <p:cNvSpPr txBox="1"/>
          <p:nvPr userDrawn="1"/>
        </p:nvSpPr>
        <p:spPr>
          <a:xfrm>
            <a:off x="246535" y="5527788"/>
            <a:ext cx="1016625"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LINKEDIN</a:t>
            </a:r>
          </a:p>
        </p:txBody>
      </p:sp>
      <p:sp>
        <p:nvSpPr>
          <p:cNvPr id="4" name="Text Placeholder 2">
            <a:extLst>
              <a:ext uri="{FF2B5EF4-FFF2-40B4-BE49-F238E27FC236}">
                <a16:creationId xmlns:a16="http://schemas.microsoft.com/office/drawing/2014/main" id="{0676AEC4-C477-8D4E-400B-BA76F2A8B655}"/>
              </a:ext>
            </a:extLst>
          </p:cNvPr>
          <p:cNvSpPr>
            <a:spLocks noGrp="1"/>
          </p:cNvSpPr>
          <p:nvPr>
            <p:ph type="body" idx="15" hasCustomPrompt="1"/>
          </p:nvPr>
        </p:nvSpPr>
        <p:spPr>
          <a:xfrm>
            <a:off x="246535" y="2769130"/>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5" name="Text Placeholder 2">
            <a:extLst>
              <a:ext uri="{FF2B5EF4-FFF2-40B4-BE49-F238E27FC236}">
                <a16:creationId xmlns:a16="http://schemas.microsoft.com/office/drawing/2014/main" id="{42E496AD-F7F7-A63E-8603-C755108DB0A7}"/>
              </a:ext>
            </a:extLst>
          </p:cNvPr>
          <p:cNvSpPr>
            <a:spLocks noGrp="1"/>
          </p:cNvSpPr>
          <p:nvPr>
            <p:ph type="body" idx="16" hasCustomPrompt="1"/>
          </p:nvPr>
        </p:nvSpPr>
        <p:spPr>
          <a:xfrm>
            <a:off x="246535" y="1871435"/>
            <a:ext cx="3323930" cy="365125"/>
          </a:xfrm>
        </p:spPr>
        <p:txBody>
          <a:bodyPr anchor="ctr">
            <a:normAutofit/>
          </a:bodyPr>
          <a:lstStyle>
            <a:lvl1pPr marL="0" indent="0">
              <a:buNone/>
              <a:defRPr sz="1600" b="1">
                <a:solidFill>
                  <a:schemeClr val="accent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SOLUTION NAME</a:t>
            </a:r>
          </a:p>
        </p:txBody>
      </p:sp>
      <p:cxnSp>
        <p:nvCxnSpPr>
          <p:cNvPr id="9" name="Straight Connector 8">
            <a:extLst>
              <a:ext uri="{FF2B5EF4-FFF2-40B4-BE49-F238E27FC236}">
                <a16:creationId xmlns:a16="http://schemas.microsoft.com/office/drawing/2014/main" id="{AB3D701B-E924-5F8D-A252-59609AD8BDE0}"/>
              </a:ext>
            </a:extLst>
          </p:cNvPr>
          <p:cNvCxnSpPr>
            <a:cxnSpLocks/>
          </p:cNvCxnSpPr>
          <p:nvPr userDrawn="1"/>
        </p:nvCxnSpPr>
        <p:spPr>
          <a:xfrm>
            <a:off x="172278" y="2386599"/>
            <a:ext cx="33981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17" name="Text Placeholder 2">
            <a:extLst>
              <a:ext uri="{FF2B5EF4-FFF2-40B4-BE49-F238E27FC236}">
                <a16:creationId xmlns:a16="http://schemas.microsoft.com/office/drawing/2014/main" id="{4D073AF7-821F-F27E-678D-22B8D310E5C5}"/>
              </a:ext>
            </a:extLst>
          </p:cNvPr>
          <p:cNvSpPr>
            <a:spLocks noGrp="1"/>
          </p:cNvSpPr>
          <p:nvPr>
            <p:ph type="body" idx="17" hasCustomPrompt="1"/>
          </p:nvPr>
        </p:nvSpPr>
        <p:spPr>
          <a:xfrm>
            <a:off x="246535" y="3780435"/>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23" name="Text Placeholder 2">
            <a:extLst>
              <a:ext uri="{FF2B5EF4-FFF2-40B4-BE49-F238E27FC236}">
                <a16:creationId xmlns:a16="http://schemas.microsoft.com/office/drawing/2014/main" id="{00CC4EDA-E8DB-BB7D-DA1C-0B05A1262887}"/>
              </a:ext>
            </a:extLst>
          </p:cNvPr>
          <p:cNvSpPr>
            <a:spLocks noGrp="1"/>
          </p:cNvSpPr>
          <p:nvPr>
            <p:ph type="body" idx="18" hasCustomPrompt="1"/>
          </p:nvPr>
        </p:nvSpPr>
        <p:spPr>
          <a:xfrm>
            <a:off x="246535" y="4867073"/>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26" name="Text Placeholder 2">
            <a:extLst>
              <a:ext uri="{FF2B5EF4-FFF2-40B4-BE49-F238E27FC236}">
                <a16:creationId xmlns:a16="http://schemas.microsoft.com/office/drawing/2014/main" id="{70F8BD5C-BB07-D70C-7B7E-D48D664F2941}"/>
              </a:ext>
            </a:extLst>
          </p:cNvPr>
          <p:cNvSpPr>
            <a:spLocks noGrp="1"/>
          </p:cNvSpPr>
          <p:nvPr>
            <p:ph type="body" idx="19" hasCustomPrompt="1"/>
          </p:nvPr>
        </p:nvSpPr>
        <p:spPr>
          <a:xfrm>
            <a:off x="246535" y="5848949"/>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cxnSp>
        <p:nvCxnSpPr>
          <p:cNvPr id="28" name="Straight Connector 27">
            <a:extLst>
              <a:ext uri="{FF2B5EF4-FFF2-40B4-BE49-F238E27FC236}">
                <a16:creationId xmlns:a16="http://schemas.microsoft.com/office/drawing/2014/main" id="{143585A6-2070-3ABF-647B-C40986C3B3B3}"/>
              </a:ext>
            </a:extLst>
          </p:cNvPr>
          <p:cNvCxnSpPr>
            <a:cxnSpLocks/>
          </p:cNvCxnSpPr>
          <p:nvPr userDrawn="1"/>
        </p:nvCxnSpPr>
        <p:spPr>
          <a:xfrm>
            <a:off x="218535" y="3429000"/>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E49448-F439-A633-EACC-57EB23D23359}"/>
              </a:ext>
            </a:extLst>
          </p:cNvPr>
          <p:cNvCxnSpPr>
            <a:cxnSpLocks/>
          </p:cNvCxnSpPr>
          <p:nvPr userDrawn="1"/>
        </p:nvCxnSpPr>
        <p:spPr>
          <a:xfrm>
            <a:off x="218535" y="4448067"/>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7006AC-0824-25E6-BEC6-E49B6575ED54}"/>
              </a:ext>
            </a:extLst>
          </p:cNvPr>
          <p:cNvCxnSpPr>
            <a:cxnSpLocks/>
          </p:cNvCxnSpPr>
          <p:nvPr userDrawn="1"/>
        </p:nvCxnSpPr>
        <p:spPr>
          <a:xfrm>
            <a:off x="229906" y="5486401"/>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3D97CCEF-8B32-DA8D-8220-433DBAC8C95B}"/>
              </a:ext>
            </a:extLst>
          </p:cNvPr>
          <p:cNvSpPr>
            <a:spLocks noGrp="1"/>
          </p:cNvSpPr>
          <p:nvPr>
            <p:ph type="body" idx="20" hasCustomPrompt="1"/>
          </p:nvPr>
        </p:nvSpPr>
        <p:spPr>
          <a:xfrm>
            <a:off x="4165030" y="1415277"/>
            <a:ext cx="3779647" cy="484017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into your solution.</a:t>
            </a:r>
          </a:p>
        </p:txBody>
      </p:sp>
      <p:sp>
        <p:nvSpPr>
          <p:cNvPr id="34" name="TextBox 33">
            <a:extLst>
              <a:ext uri="{FF2B5EF4-FFF2-40B4-BE49-F238E27FC236}">
                <a16:creationId xmlns:a16="http://schemas.microsoft.com/office/drawing/2014/main" id="{F1EB04FC-D739-B00E-D3F9-1608A9A2126C}"/>
              </a:ext>
            </a:extLst>
          </p:cNvPr>
          <p:cNvSpPr txBox="1"/>
          <p:nvPr userDrawn="1"/>
        </p:nvSpPr>
        <p:spPr>
          <a:xfrm>
            <a:off x="246535" y="218034"/>
            <a:ext cx="5318957"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1. INTRODUCTION – RESEARCHER</a:t>
            </a:r>
          </a:p>
        </p:txBody>
      </p:sp>
    </p:spTree>
    <p:extLst>
      <p:ext uri="{BB962C8B-B14F-4D97-AF65-F5344CB8AC3E}">
        <p14:creationId xmlns:p14="http://schemas.microsoft.com/office/powerpoint/2010/main" val="150114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 Students">
    <p:spTree>
      <p:nvGrpSpPr>
        <p:cNvPr id="1" name=""/>
        <p:cNvGrpSpPr/>
        <p:nvPr/>
      </p:nvGrpSpPr>
      <p:grpSpPr>
        <a:xfrm>
          <a:off x="0" y="0"/>
          <a:ext cx="0" cy="0"/>
          <a:chOff x="0" y="0"/>
          <a:chExt cx="0" cy="0"/>
        </a:xfrm>
      </p:grpSpPr>
      <p:sp>
        <p:nvSpPr>
          <p:cNvPr id="25" name="Round Single Corner of Rectangle 24">
            <a:extLst>
              <a:ext uri="{FF2B5EF4-FFF2-40B4-BE49-F238E27FC236}">
                <a16:creationId xmlns:a16="http://schemas.microsoft.com/office/drawing/2014/main" id="{3F01A773-91AB-760F-A2B8-F9299A3CEC97}"/>
              </a:ext>
            </a:extLst>
          </p:cNvPr>
          <p:cNvSpPr/>
          <p:nvPr userDrawn="1"/>
        </p:nvSpPr>
        <p:spPr>
          <a:xfrm flipH="1">
            <a:off x="3866322" y="681038"/>
            <a:ext cx="4255602" cy="6176962"/>
          </a:xfrm>
          <a:prstGeom prst="round1Rect">
            <a:avLst>
              <a:gd name="adj" fmla="val 331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DE485B-6D1B-C7EC-A809-45580755D314}"/>
              </a:ext>
            </a:extLst>
          </p:cNvPr>
          <p:cNvSpPr/>
          <p:nvPr userDrawn="1"/>
        </p:nvSpPr>
        <p:spPr>
          <a:xfrm>
            <a:off x="8116956" y="681036"/>
            <a:ext cx="4075044" cy="617696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61F84FE9-64D9-453B-EF53-72391ABDEFE0}"/>
              </a:ext>
            </a:extLst>
          </p:cNvPr>
          <p:cNvSpPr>
            <a:spLocks noGrp="1"/>
          </p:cNvSpPr>
          <p:nvPr>
            <p:ph type="body" idx="1" hasCustomPrompt="1"/>
          </p:nvPr>
        </p:nvSpPr>
        <p:spPr>
          <a:xfrm>
            <a:off x="246535" y="1426029"/>
            <a:ext cx="3323930" cy="365125"/>
          </a:xfrm>
        </p:spPr>
        <p:txBody>
          <a:bodyPr anchor="ctr">
            <a:normAutofit/>
          </a:bodyPr>
          <a:lstStyle>
            <a:lvl1pPr marL="0" indent="0">
              <a:buNone/>
              <a:defRPr sz="1600" b="1">
                <a:solidFill>
                  <a:schemeClr val="accent3"/>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TEAM NAME</a:t>
            </a:r>
          </a:p>
        </p:txBody>
      </p:sp>
      <p:sp>
        <p:nvSpPr>
          <p:cNvPr id="10" name="TextBox 9">
            <a:extLst>
              <a:ext uri="{FF2B5EF4-FFF2-40B4-BE49-F238E27FC236}">
                <a16:creationId xmlns:a16="http://schemas.microsoft.com/office/drawing/2014/main" id="{7D2845AB-3F9A-3E95-2BD1-585513C57630}"/>
              </a:ext>
            </a:extLst>
          </p:cNvPr>
          <p:cNvSpPr txBox="1"/>
          <p:nvPr userDrawn="1"/>
        </p:nvSpPr>
        <p:spPr>
          <a:xfrm>
            <a:off x="4156112" y="830612"/>
            <a:ext cx="2061846"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SOLUTION PITCH</a:t>
            </a:r>
          </a:p>
        </p:txBody>
      </p:sp>
      <p:sp>
        <p:nvSpPr>
          <p:cNvPr id="11" name="TextBox 10">
            <a:extLst>
              <a:ext uri="{FF2B5EF4-FFF2-40B4-BE49-F238E27FC236}">
                <a16:creationId xmlns:a16="http://schemas.microsoft.com/office/drawing/2014/main" id="{9CAD92EB-890D-F54D-04D2-C7B611BA4891}"/>
              </a:ext>
            </a:extLst>
          </p:cNvPr>
          <p:cNvSpPr txBox="1"/>
          <p:nvPr userDrawn="1"/>
        </p:nvSpPr>
        <p:spPr>
          <a:xfrm>
            <a:off x="8389099" y="830612"/>
            <a:ext cx="829138" cy="369332"/>
          </a:xfrm>
          <a:prstGeom prst="rect">
            <a:avLst/>
          </a:prstGeom>
          <a:noFill/>
        </p:spPr>
        <p:txBody>
          <a:bodyPr wrap="none" rtlCol="0" anchor="ctr">
            <a:spAutoFit/>
          </a:bodyPr>
          <a:lstStyle/>
          <a:p>
            <a:r>
              <a:rPr lang="en-US" b="1" dirty="0">
                <a:solidFill>
                  <a:schemeClr val="bg1"/>
                </a:solidFill>
                <a:latin typeface="Segoe UI" panose="020B0502040204020203" pitchFamily="34" charset="0"/>
                <a:cs typeface="Segoe UI" panose="020B0502040204020203" pitchFamily="34" charset="0"/>
              </a:rPr>
              <a:t>TEAM</a:t>
            </a:r>
          </a:p>
        </p:txBody>
      </p:sp>
      <p:sp>
        <p:nvSpPr>
          <p:cNvPr id="12" name="TextBox 11">
            <a:extLst>
              <a:ext uri="{FF2B5EF4-FFF2-40B4-BE49-F238E27FC236}">
                <a16:creationId xmlns:a16="http://schemas.microsoft.com/office/drawing/2014/main" id="{B1E017E9-3A1B-F2EC-5507-0221370E1A90}"/>
              </a:ext>
            </a:extLst>
          </p:cNvPr>
          <p:cNvSpPr txBox="1"/>
          <p:nvPr userDrawn="1"/>
        </p:nvSpPr>
        <p:spPr>
          <a:xfrm>
            <a:off x="229906" y="817964"/>
            <a:ext cx="3612464" cy="369332"/>
          </a:xfrm>
          <a:prstGeom prst="rect">
            <a:avLst/>
          </a:prstGeom>
          <a:noFill/>
        </p:spPr>
        <p:txBody>
          <a:bodyPr wrap="none" rtlCol="0" anchor="ctr">
            <a:spAutoFit/>
          </a:bodyPr>
          <a:lstStyle/>
          <a:p>
            <a:r>
              <a:rPr lang="en-US" b="1" dirty="0">
                <a:latin typeface="Segoe UI" panose="020B0502040204020203" pitchFamily="34" charset="0"/>
                <a:cs typeface="Segoe UI" panose="020B0502040204020203" pitchFamily="34" charset="0"/>
              </a:rPr>
              <a:t>BACKGROUND INFORMATION</a:t>
            </a:r>
          </a:p>
        </p:txBody>
      </p:sp>
      <p:sp>
        <p:nvSpPr>
          <p:cNvPr id="13" name="Text Placeholder 2">
            <a:extLst>
              <a:ext uri="{FF2B5EF4-FFF2-40B4-BE49-F238E27FC236}">
                <a16:creationId xmlns:a16="http://schemas.microsoft.com/office/drawing/2014/main" id="{C6C5D7BB-F081-AE0C-6BAA-5C53E9968F72}"/>
              </a:ext>
            </a:extLst>
          </p:cNvPr>
          <p:cNvSpPr>
            <a:spLocks noGrp="1"/>
          </p:cNvSpPr>
          <p:nvPr>
            <p:ph type="body" idx="13" hasCustomPrompt="1"/>
          </p:nvPr>
        </p:nvSpPr>
        <p:spPr>
          <a:xfrm>
            <a:off x="8389099" y="1415277"/>
            <a:ext cx="3630623" cy="4840173"/>
          </a:xfrm>
        </p:spPr>
        <p:txBody>
          <a:bodyPr>
            <a:normAutofit/>
          </a:bodyPr>
          <a:lstStyle>
            <a:lvl1pPr marL="0" indent="0">
              <a:buNone/>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to your team for the project.</a:t>
            </a:r>
          </a:p>
        </p:txBody>
      </p:sp>
      <p:pic>
        <p:nvPicPr>
          <p:cNvPr id="15" name="Picture 14" descr="A black and white logo&#10;&#10;Description automatically generated">
            <a:extLst>
              <a:ext uri="{FF2B5EF4-FFF2-40B4-BE49-F238E27FC236}">
                <a16:creationId xmlns:a16="http://schemas.microsoft.com/office/drawing/2014/main" id="{E7BA10C1-887F-4D7D-1311-C6E80EA9D4B2}"/>
              </a:ext>
            </a:extLst>
          </p:cNvPr>
          <p:cNvPicPr>
            <a:picLocks noChangeAspect="1"/>
          </p:cNvPicPr>
          <p:nvPr userDrawn="1"/>
        </p:nvPicPr>
        <p:blipFill>
          <a:blip r:embed="rId2"/>
          <a:stretch>
            <a:fillRect/>
          </a:stretch>
        </p:blipFill>
        <p:spPr>
          <a:xfrm>
            <a:off x="11651008" y="6356350"/>
            <a:ext cx="375104" cy="375104"/>
          </a:xfrm>
          <a:prstGeom prst="rect">
            <a:avLst/>
          </a:prstGeom>
        </p:spPr>
      </p:pic>
      <p:sp>
        <p:nvSpPr>
          <p:cNvPr id="18" name="TextBox 17">
            <a:extLst>
              <a:ext uri="{FF2B5EF4-FFF2-40B4-BE49-F238E27FC236}">
                <a16:creationId xmlns:a16="http://schemas.microsoft.com/office/drawing/2014/main" id="{B8005569-C2AD-CC05-8D64-B474FCA4E742}"/>
              </a:ext>
            </a:extLst>
          </p:cNvPr>
          <p:cNvSpPr txBox="1"/>
          <p:nvPr userDrawn="1"/>
        </p:nvSpPr>
        <p:spPr>
          <a:xfrm>
            <a:off x="246535" y="2419257"/>
            <a:ext cx="1031949"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COUNTRY</a:t>
            </a:r>
          </a:p>
        </p:txBody>
      </p:sp>
      <p:sp>
        <p:nvSpPr>
          <p:cNvPr id="19" name="TextBox 18">
            <a:extLst>
              <a:ext uri="{FF2B5EF4-FFF2-40B4-BE49-F238E27FC236}">
                <a16:creationId xmlns:a16="http://schemas.microsoft.com/office/drawing/2014/main" id="{17EC6120-CB82-5B1C-D2F0-49389036E349}"/>
              </a:ext>
            </a:extLst>
          </p:cNvPr>
          <p:cNvSpPr txBox="1"/>
          <p:nvPr userDrawn="1"/>
        </p:nvSpPr>
        <p:spPr>
          <a:xfrm>
            <a:off x="246535" y="3455434"/>
            <a:ext cx="1503360"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STUDY COURSE</a:t>
            </a:r>
          </a:p>
        </p:txBody>
      </p:sp>
      <p:sp>
        <p:nvSpPr>
          <p:cNvPr id="20" name="TextBox 19">
            <a:extLst>
              <a:ext uri="{FF2B5EF4-FFF2-40B4-BE49-F238E27FC236}">
                <a16:creationId xmlns:a16="http://schemas.microsoft.com/office/drawing/2014/main" id="{0182DB51-A959-F2BA-B39D-3F854ABEF219}"/>
              </a:ext>
            </a:extLst>
          </p:cNvPr>
          <p:cNvSpPr txBox="1"/>
          <p:nvPr userDrawn="1"/>
        </p:nvSpPr>
        <p:spPr>
          <a:xfrm>
            <a:off x="246535" y="4491611"/>
            <a:ext cx="1220591"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UNIVERSITY</a:t>
            </a:r>
          </a:p>
        </p:txBody>
      </p:sp>
      <p:sp>
        <p:nvSpPr>
          <p:cNvPr id="21" name="TextBox 20">
            <a:extLst>
              <a:ext uri="{FF2B5EF4-FFF2-40B4-BE49-F238E27FC236}">
                <a16:creationId xmlns:a16="http://schemas.microsoft.com/office/drawing/2014/main" id="{15C017A4-20BC-EBB8-F12E-3F64FAC018C4}"/>
              </a:ext>
            </a:extLst>
          </p:cNvPr>
          <p:cNvSpPr txBox="1"/>
          <p:nvPr userDrawn="1"/>
        </p:nvSpPr>
        <p:spPr>
          <a:xfrm>
            <a:off x="246535" y="5527788"/>
            <a:ext cx="1016625" cy="307777"/>
          </a:xfrm>
          <a:prstGeom prst="rect">
            <a:avLst/>
          </a:prstGeom>
          <a:noFill/>
        </p:spPr>
        <p:txBody>
          <a:bodyPr wrap="none" rtlCol="0" anchor="ctr">
            <a:spAutoFit/>
          </a:bodyPr>
          <a:lstStyle/>
          <a:p>
            <a:r>
              <a:rPr lang="en-US" sz="1400" b="1" dirty="0">
                <a:latin typeface="Segoe UI" panose="020B0502040204020203" pitchFamily="34" charset="0"/>
                <a:cs typeface="Segoe UI" panose="020B0502040204020203" pitchFamily="34" charset="0"/>
              </a:rPr>
              <a:t>LINKEDIN</a:t>
            </a:r>
          </a:p>
        </p:txBody>
      </p:sp>
      <p:sp>
        <p:nvSpPr>
          <p:cNvPr id="4" name="Text Placeholder 2">
            <a:extLst>
              <a:ext uri="{FF2B5EF4-FFF2-40B4-BE49-F238E27FC236}">
                <a16:creationId xmlns:a16="http://schemas.microsoft.com/office/drawing/2014/main" id="{0676AEC4-C477-8D4E-400B-BA76F2A8B655}"/>
              </a:ext>
            </a:extLst>
          </p:cNvPr>
          <p:cNvSpPr>
            <a:spLocks noGrp="1"/>
          </p:cNvSpPr>
          <p:nvPr>
            <p:ph type="body" idx="15" hasCustomPrompt="1"/>
          </p:nvPr>
        </p:nvSpPr>
        <p:spPr>
          <a:xfrm>
            <a:off x="246535" y="2769130"/>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5" name="Text Placeholder 2">
            <a:extLst>
              <a:ext uri="{FF2B5EF4-FFF2-40B4-BE49-F238E27FC236}">
                <a16:creationId xmlns:a16="http://schemas.microsoft.com/office/drawing/2014/main" id="{42E496AD-F7F7-A63E-8603-C755108DB0A7}"/>
              </a:ext>
            </a:extLst>
          </p:cNvPr>
          <p:cNvSpPr>
            <a:spLocks noGrp="1"/>
          </p:cNvSpPr>
          <p:nvPr>
            <p:ph type="body" idx="16" hasCustomPrompt="1"/>
          </p:nvPr>
        </p:nvSpPr>
        <p:spPr>
          <a:xfrm>
            <a:off x="246535" y="1871435"/>
            <a:ext cx="3323930" cy="365125"/>
          </a:xfrm>
        </p:spPr>
        <p:txBody>
          <a:bodyPr anchor="ctr">
            <a:normAutofit/>
          </a:bodyPr>
          <a:lstStyle>
            <a:lvl1pPr marL="0" indent="0">
              <a:buNone/>
              <a:defRPr sz="1600" b="1">
                <a:solidFill>
                  <a:schemeClr val="accent3"/>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SOLUTION NAME</a:t>
            </a:r>
          </a:p>
        </p:txBody>
      </p:sp>
      <p:cxnSp>
        <p:nvCxnSpPr>
          <p:cNvPr id="9" name="Straight Connector 8">
            <a:extLst>
              <a:ext uri="{FF2B5EF4-FFF2-40B4-BE49-F238E27FC236}">
                <a16:creationId xmlns:a16="http://schemas.microsoft.com/office/drawing/2014/main" id="{AB3D701B-E924-5F8D-A252-59609AD8BDE0}"/>
              </a:ext>
            </a:extLst>
          </p:cNvPr>
          <p:cNvCxnSpPr>
            <a:cxnSpLocks/>
          </p:cNvCxnSpPr>
          <p:nvPr userDrawn="1"/>
        </p:nvCxnSpPr>
        <p:spPr>
          <a:xfrm>
            <a:off x="172278" y="2386599"/>
            <a:ext cx="3398187"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17" name="Text Placeholder 2">
            <a:extLst>
              <a:ext uri="{FF2B5EF4-FFF2-40B4-BE49-F238E27FC236}">
                <a16:creationId xmlns:a16="http://schemas.microsoft.com/office/drawing/2014/main" id="{4D073AF7-821F-F27E-678D-22B8D310E5C5}"/>
              </a:ext>
            </a:extLst>
          </p:cNvPr>
          <p:cNvSpPr>
            <a:spLocks noGrp="1"/>
          </p:cNvSpPr>
          <p:nvPr>
            <p:ph type="body" idx="17" hasCustomPrompt="1"/>
          </p:nvPr>
        </p:nvSpPr>
        <p:spPr>
          <a:xfrm>
            <a:off x="246535" y="3780435"/>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23" name="Text Placeholder 2">
            <a:extLst>
              <a:ext uri="{FF2B5EF4-FFF2-40B4-BE49-F238E27FC236}">
                <a16:creationId xmlns:a16="http://schemas.microsoft.com/office/drawing/2014/main" id="{00CC4EDA-E8DB-BB7D-DA1C-0B05A1262887}"/>
              </a:ext>
            </a:extLst>
          </p:cNvPr>
          <p:cNvSpPr>
            <a:spLocks noGrp="1"/>
          </p:cNvSpPr>
          <p:nvPr>
            <p:ph type="body" idx="18" hasCustomPrompt="1"/>
          </p:nvPr>
        </p:nvSpPr>
        <p:spPr>
          <a:xfrm>
            <a:off x="246535" y="4867073"/>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sp>
        <p:nvSpPr>
          <p:cNvPr id="26" name="Text Placeholder 2">
            <a:extLst>
              <a:ext uri="{FF2B5EF4-FFF2-40B4-BE49-F238E27FC236}">
                <a16:creationId xmlns:a16="http://schemas.microsoft.com/office/drawing/2014/main" id="{70F8BD5C-BB07-D70C-7B7E-D48D664F2941}"/>
              </a:ext>
            </a:extLst>
          </p:cNvPr>
          <p:cNvSpPr>
            <a:spLocks noGrp="1"/>
          </p:cNvSpPr>
          <p:nvPr>
            <p:ph type="body" idx="19" hasCustomPrompt="1"/>
          </p:nvPr>
        </p:nvSpPr>
        <p:spPr>
          <a:xfrm>
            <a:off x="246535" y="5848949"/>
            <a:ext cx="3272216" cy="45932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Fill in here</a:t>
            </a:r>
          </a:p>
        </p:txBody>
      </p:sp>
      <p:cxnSp>
        <p:nvCxnSpPr>
          <p:cNvPr id="28" name="Straight Connector 27">
            <a:extLst>
              <a:ext uri="{FF2B5EF4-FFF2-40B4-BE49-F238E27FC236}">
                <a16:creationId xmlns:a16="http://schemas.microsoft.com/office/drawing/2014/main" id="{143585A6-2070-3ABF-647B-C40986C3B3B3}"/>
              </a:ext>
            </a:extLst>
          </p:cNvPr>
          <p:cNvCxnSpPr>
            <a:cxnSpLocks/>
          </p:cNvCxnSpPr>
          <p:nvPr userDrawn="1"/>
        </p:nvCxnSpPr>
        <p:spPr>
          <a:xfrm>
            <a:off x="218535" y="3429000"/>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E49448-F439-A633-EACC-57EB23D23359}"/>
              </a:ext>
            </a:extLst>
          </p:cNvPr>
          <p:cNvCxnSpPr>
            <a:cxnSpLocks/>
          </p:cNvCxnSpPr>
          <p:nvPr userDrawn="1"/>
        </p:nvCxnSpPr>
        <p:spPr>
          <a:xfrm>
            <a:off x="218535" y="4448067"/>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7006AC-0824-25E6-BEC6-E49B6575ED54}"/>
              </a:ext>
            </a:extLst>
          </p:cNvPr>
          <p:cNvCxnSpPr>
            <a:cxnSpLocks/>
          </p:cNvCxnSpPr>
          <p:nvPr userDrawn="1"/>
        </p:nvCxnSpPr>
        <p:spPr>
          <a:xfrm>
            <a:off x="229906" y="5486401"/>
            <a:ext cx="330021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2" name="Text Placeholder 2">
            <a:extLst>
              <a:ext uri="{FF2B5EF4-FFF2-40B4-BE49-F238E27FC236}">
                <a16:creationId xmlns:a16="http://schemas.microsoft.com/office/drawing/2014/main" id="{3D97CCEF-8B32-DA8D-8220-433DBAC8C95B}"/>
              </a:ext>
            </a:extLst>
          </p:cNvPr>
          <p:cNvSpPr>
            <a:spLocks noGrp="1"/>
          </p:cNvSpPr>
          <p:nvPr>
            <p:ph type="body" idx="20" hasCustomPrompt="1"/>
          </p:nvPr>
        </p:nvSpPr>
        <p:spPr>
          <a:xfrm>
            <a:off x="4165030" y="1415277"/>
            <a:ext cx="3779647" cy="484017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Give a brief introduction into your solution.</a:t>
            </a:r>
          </a:p>
        </p:txBody>
      </p:sp>
      <p:sp>
        <p:nvSpPr>
          <p:cNvPr id="34" name="TextBox 33">
            <a:extLst>
              <a:ext uri="{FF2B5EF4-FFF2-40B4-BE49-F238E27FC236}">
                <a16:creationId xmlns:a16="http://schemas.microsoft.com/office/drawing/2014/main" id="{F1EB04FC-D739-B00E-D3F9-1608A9A2126C}"/>
              </a:ext>
            </a:extLst>
          </p:cNvPr>
          <p:cNvSpPr txBox="1"/>
          <p:nvPr userDrawn="1"/>
        </p:nvSpPr>
        <p:spPr>
          <a:xfrm>
            <a:off x="246535" y="218034"/>
            <a:ext cx="4772525"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1. INTRODUCTION – STUDENT</a:t>
            </a:r>
          </a:p>
        </p:txBody>
      </p:sp>
    </p:spTree>
    <p:extLst>
      <p:ext uri="{BB962C8B-B14F-4D97-AF65-F5344CB8AC3E}">
        <p14:creationId xmlns:p14="http://schemas.microsoft.com/office/powerpoint/2010/main" val="20883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Solution">
    <p:spTree>
      <p:nvGrpSpPr>
        <p:cNvPr id="1" name=""/>
        <p:cNvGrpSpPr/>
        <p:nvPr/>
      </p:nvGrpSpPr>
      <p:grpSpPr>
        <a:xfrm>
          <a:off x="0" y="0"/>
          <a:ext cx="0" cy="0"/>
          <a:chOff x="0" y="0"/>
          <a:chExt cx="0" cy="0"/>
        </a:xfrm>
      </p:grpSpPr>
      <p:sp>
        <p:nvSpPr>
          <p:cNvPr id="8" name="Round Single Corner of Rectangle 7">
            <a:extLst>
              <a:ext uri="{FF2B5EF4-FFF2-40B4-BE49-F238E27FC236}">
                <a16:creationId xmlns:a16="http://schemas.microsoft.com/office/drawing/2014/main" id="{E2AC6612-43B4-2567-D2E2-4094E4C240BD}"/>
              </a:ext>
            </a:extLst>
          </p:cNvPr>
          <p:cNvSpPr/>
          <p:nvPr userDrawn="1"/>
        </p:nvSpPr>
        <p:spPr>
          <a:xfrm>
            <a:off x="0" y="681038"/>
            <a:ext cx="4075044" cy="6176963"/>
          </a:xfrm>
          <a:prstGeom prst="round1Rect">
            <a:avLst>
              <a:gd name="adj" fmla="val 3898"/>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76FF84-31E1-C937-463E-EA12653DED04}"/>
              </a:ext>
            </a:extLst>
          </p:cNvPr>
          <p:cNvSpPr txBox="1"/>
          <p:nvPr userDrawn="1"/>
        </p:nvSpPr>
        <p:spPr>
          <a:xfrm>
            <a:off x="229906" y="817964"/>
            <a:ext cx="3294556"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PROBLEM &amp; TARGET GROUP</a:t>
            </a:r>
          </a:p>
        </p:txBody>
      </p:sp>
      <p:sp>
        <p:nvSpPr>
          <p:cNvPr id="10" name="TextBox 9">
            <a:extLst>
              <a:ext uri="{FF2B5EF4-FFF2-40B4-BE49-F238E27FC236}">
                <a16:creationId xmlns:a16="http://schemas.microsoft.com/office/drawing/2014/main" id="{17612AC8-FC47-EEFB-DFAA-6A99D4950EC0}"/>
              </a:ext>
            </a:extLst>
          </p:cNvPr>
          <p:cNvSpPr txBox="1"/>
          <p:nvPr userDrawn="1"/>
        </p:nvSpPr>
        <p:spPr>
          <a:xfrm>
            <a:off x="4209151" y="817964"/>
            <a:ext cx="2461508"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DETAILED SOLUTION</a:t>
            </a:r>
          </a:p>
        </p:txBody>
      </p:sp>
      <p:sp>
        <p:nvSpPr>
          <p:cNvPr id="11" name="Text Placeholder 2">
            <a:extLst>
              <a:ext uri="{FF2B5EF4-FFF2-40B4-BE49-F238E27FC236}">
                <a16:creationId xmlns:a16="http://schemas.microsoft.com/office/drawing/2014/main" id="{366E3751-4A42-3B8D-5208-B03E95659924}"/>
              </a:ext>
            </a:extLst>
          </p:cNvPr>
          <p:cNvSpPr>
            <a:spLocks noGrp="1"/>
          </p:cNvSpPr>
          <p:nvPr>
            <p:ph type="body" idx="14" hasCustomPrompt="1"/>
          </p:nvPr>
        </p:nvSpPr>
        <p:spPr>
          <a:xfrm>
            <a:off x="248478" y="1245733"/>
            <a:ext cx="3594179" cy="5018319"/>
          </a:xfrm>
        </p:spPr>
        <p:txBody>
          <a:bodyPr>
            <a:normAutofit/>
          </a:bodyPr>
          <a:lstStyle>
            <a:lvl1pPr marL="0" indent="0">
              <a:buNone/>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Introduce the problem and target group you based your solution on.</a:t>
            </a:r>
          </a:p>
        </p:txBody>
      </p:sp>
      <p:sp>
        <p:nvSpPr>
          <p:cNvPr id="12" name="TextBox 11">
            <a:extLst>
              <a:ext uri="{FF2B5EF4-FFF2-40B4-BE49-F238E27FC236}">
                <a16:creationId xmlns:a16="http://schemas.microsoft.com/office/drawing/2014/main" id="{D857812C-F707-CEB5-F849-562C7BA4920F}"/>
              </a:ext>
            </a:extLst>
          </p:cNvPr>
          <p:cNvSpPr txBox="1"/>
          <p:nvPr userDrawn="1"/>
        </p:nvSpPr>
        <p:spPr>
          <a:xfrm>
            <a:off x="246535" y="218034"/>
            <a:ext cx="2141933"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2. SOLUTION</a:t>
            </a:r>
          </a:p>
        </p:txBody>
      </p:sp>
      <p:sp>
        <p:nvSpPr>
          <p:cNvPr id="13" name="TextBox 12">
            <a:extLst>
              <a:ext uri="{FF2B5EF4-FFF2-40B4-BE49-F238E27FC236}">
                <a16:creationId xmlns:a16="http://schemas.microsoft.com/office/drawing/2014/main" id="{F9973926-07C2-A3ED-0121-13CB71E603FD}"/>
              </a:ext>
            </a:extLst>
          </p:cNvPr>
          <p:cNvSpPr txBox="1"/>
          <p:nvPr userDrawn="1"/>
        </p:nvSpPr>
        <p:spPr>
          <a:xfrm>
            <a:off x="172278" y="6502015"/>
            <a:ext cx="1558440" cy="246221"/>
          </a:xfrm>
          <a:prstGeom prst="rect">
            <a:avLst/>
          </a:prstGeom>
          <a:noFill/>
        </p:spPr>
        <p:txBody>
          <a:bodyPr wrap="none" rtlCol="0" anchor="ctr">
            <a:spAutoFit/>
          </a:bodyPr>
          <a:lstStyle/>
          <a:p>
            <a:r>
              <a:rPr lang="en-US" sz="1000" dirty="0">
                <a:solidFill>
                  <a:schemeClr val="bg1"/>
                </a:solidFill>
                <a:latin typeface="Segoe UI" panose="020B0502040204020203" pitchFamily="34" charset="0"/>
                <a:cs typeface="Segoe UI" panose="020B0502040204020203" pitchFamily="34" charset="0"/>
              </a:rPr>
              <a:t>SUBMISSION TEMPLATE</a:t>
            </a:r>
          </a:p>
        </p:txBody>
      </p:sp>
      <p:sp>
        <p:nvSpPr>
          <p:cNvPr id="3" name="Content Placeholder 9">
            <a:extLst>
              <a:ext uri="{FF2B5EF4-FFF2-40B4-BE49-F238E27FC236}">
                <a16:creationId xmlns:a16="http://schemas.microsoft.com/office/drawing/2014/main" id="{06031EA5-7094-3853-E246-0C190AB56E9C}"/>
              </a:ext>
            </a:extLst>
          </p:cNvPr>
          <p:cNvSpPr>
            <a:spLocks noGrp="1"/>
          </p:cNvSpPr>
          <p:nvPr>
            <p:ph sz="quarter" idx="18" hasCustomPrompt="1"/>
          </p:nvPr>
        </p:nvSpPr>
        <p:spPr>
          <a:xfrm>
            <a:off x="4314813" y="4413506"/>
            <a:ext cx="3793436" cy="1885383"/>
          </a:xfrm>
        </p:spPr>
        <p:txBody>
          <a:bodyPr>
            <a:normAutofit/>
          </a:bodyPr>
          <a:lstStyle>
            <a:lvl1pPr marL="0" indent="0">
              <a:buNone/>
              <a:defRPr sz="1400"/>
            </a:lvl1pPr>
            <a:lvl5pPr marL="1828800" indent="0" algn="l">
              <a:buNone/>
              <a:defRPr sz="1400"/>
            </a:lvl5pPr>
          </a:lstStyle>
          <a:p>
            <a:pPr lvl="0"/>
            <a:r>
              <a:rPr lang="en-US" dirty="0"/>
              <a:t>Picture/graph</a:t>
            </a:r>
          </a:p>
        </p:txBody>
      </p:sp>
      <p:sp>
        <p:nvSpPr>
          <p:cNvPr id="6" name="Content Placeholder 9">
            <a:extLst>
              <a:ext uri="{FF2B5EF4-FFF2-40B4-BE49-F238E27FC236}">
                <a16:creationId xmlns:a16="http://schemas.microsoft.com/office/drawing/2014/main" id="{6A70E5BD-CA51-09C4-A0D0-817208BC2628}"/>
              </a:ext>
            </a:extLst>
          </p:cNvPr>
          <p:cNvSpPr>
            <a:spLocks noGrp="1"/>
          </p:cNvSpPr>
          <p:nvPr>
            <p:ph sz="quarter" idx="19" hasCustomPrompt="1"/>
          </p:nvPr>
        </p:nvSpPr>
        <p:spPr>
          <a:xfrm>
            <a:off x="8226857" y="4416098"/>
            <a:ext cx="3716666" cy="1885383"/>
          </a:xfrm>
        </p:spPr>
        <p:txBody>
          <a:bodyPr>
            <a:normAutofit/>
          </a:bodyPr>
          <a:lstStyle>
            <a:lvl1pPr marL="0" indent="0">
              <a:buNone/>
              <a:defRPr sz="1400"/>
            </a:lvl1pPr>
            <a:lvl5pPr marL="1828800" indent="0" algn="l">
              <a:buNone/>
              <a:defRPr sz="1400"/>
            </a:lvl5pPr>
          </a:lstStyle>
          <a:p>
            <a:pPr lvl="0"/>
            <a:r>
              <a:rPr lang="en-US" dirty="0"/>
              <a:t>Picture/graph</a:t>
            </a:r>
          </a:p>
        </p:txBody>
      </p:sp>
      <p:sp>
        <p:nvSpPr>
          <p:cNvPr id="14" name="Text Placeholder 2">
            <a:extLst>
              <a:ext uri="{FF2B5EF4-FFF2-40B4-BE49-F238E27FC236}">
                <a16:creationId xmlns:a16="http://schemas.microsoft.com/office/drawing/2014/main" id="{76F030FD-CF8C-493C-44C2-2ADB5AE0E234}"/>
              </a:ext>
            </a:extLst>
          </p:cNvPr>
          <p:cNvSpPr>
            <a:spLocks noGrp="1"/>
          </p:cNvSpPr>
          <p:nvPr>
            <p:ph type="body" idx="20" hasCustomPrompt="1"/>
          </p:nvPr>
        </p:nvSpPr>
        <p:spPr>
          <a:xfrm>
            <a:off x="4314813" y="1280570"/>
            <a:ext cx="7628709" cy="3038881"/>
          </a:xfrm>
        </p:spPr>
        <p:txBody>
          <a:bodyPr>
            <a:normAutofit/>
          </a:bodyPr>
          <a:lstStyle>
            <a:lvl1pPr marL="285750" indent="-285750">
              <a:buFont typeface="Arial" panose="020B0604020202020204" pitchFamily="34" charset="0"/>
              <a:buChar char="•"/>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Introduce your solution, if you need more space feel free to check the slide in the end. To support your introduction feel free visualize the solution or concept by adding pictures of prototypes, products, graphics, etc.</a:t>
            </a:r>
          </a:p>
          <a:p>
            <a:pPr lvl="0"/>
            <a:endParaRPr lang="en-GB" dirty="0"/>
          </a:p>
        </p:txBody>
      </p:sp>
    </p:spTree>
    <p:extLst>
      <p:ext uri="{BB962C8B-B14F-4D97-AF65-F5344CB8AC3E}">
        <p14:creationId xmlns:p14="http://schemas.microsoft.com/office/powerpoint/2010/main" val="348504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hallenge Specific Questions">
    <p:spTree>
      <p:nvGrpSpPr>
        <p:cNvPr id="1" name=""/>
        <p:cNvGrpSpPr/>
        <p:nvPr/>
      </p:nvGrpSpPr>
      <p:grpSpPr>
        <a:xfrm>
          <a:off x="0" y="0"/>
          <a:ext cx="0" cy="0"/>
          <a:chOff x="0" y="0"/>
          <a:chExt cx="0" cy="0"/>
        </a:xfrm>
      </p:grpSpPr>
      <p:sp>
        <p:nvSpPr>
          <p:cNvPr id="8" name="Round Single Corner of Rectangle 7">
            <a:extLst>
              <a:ext uri="{FF2B5EF4-FFF2-40B4-BE49-F238E27FC236}">
                <a16:creationId xmlns:a16="http://schemas.microsoft.com/office/drawing/2014/main" id="{E2AC6612-43B4-2567-D2E2-4094E4C240BD}"/>
              </a:ext>
            </a:extLst>
          </p:cNvPr>
          <p:cNvSpPr/>
          <p:nvPr userDrawn="1"/>
        </p:nvSpPr>
        <p:spPr>
          <a:xfrm>
            <a:off x="0" y="695088"/>
            <a:ext cx="4075044" cy="6176963"/>
          </a:xfrm>
          <a:prstGeom prst="round1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76FF84-31E1-C937-463E-EA12653DED04}"/>
              </a:ext>
            </a:extLst>
          </p:cNvPr>
          <p:cNvSpPr txBox="1"/>
          <p:nvPr userDrawn="1"/>
        </p:nvSpPr>
        <p:spPr>
          <a:xfrm>
            <a:off x="229906" y="817964"/>
            <a:ext cx="2018501"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KEY QUESTION 1</a:t>
            </a:r>
          </a:p>
        </p:txBody>
      </p:sp>
      <p:sp>
        <p:nvSpPr>
          <p:cNvPr id="11" name="Text Placeholder 2">
            <a:extLst>
              <a:ext uri="{FF2B5EF4-FFF2-40B4-BE49-F238E27FC236}">
                <a16:creationId xmlns:a16="http://schemas.microsoft.com/office/drawing/2014/main" id="{366E3751-4A42-3B8D-5208-B03E95659924}"/>
              </a:ext>
            </a:extLst>
          </p:cNvPr>
          <p:cNvSpPr>
            <a:spLocks noGrp="1"/>
          </p:cNvSpPr>
          <p:nvPr>
            <p:ph type="body" idx="14" hasCustomPrompt="1"/>
          </p:nvPr>
        </p:nvSpPr>
        <p:spPr>
          <a:xfrm>
            <a:off x="248478" y="2481529"/>
            <a:ext cx="3594179" cy="3695433"/>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Brief answer</a:t>
            </a:r>
          </a:p>
        </p:txBody>
      </p:sp>
      <p:sp>
        <p:nvSpPr>
          <p:cNvPr id="12" name="TextBox 11">
            <a:extLst>
              <a:ext uri="{FF2B5EF4-FFF2-40B4-BE49-F238E27FC236}">
                <a16:creationId xmlns:a16="http://schemas.microsoft.com/office/drawing/2014/main" id="{D857812C-F707-CEB5-F849-562C7BA4920F}"/>
              </a:ext>
            </a:extLst>
          </p:cNvPr>
          <p:cNvSpPr txBox="1"/>
          <p:nvPr userDrawn="1"/>
        </p:nvSpPr>
        <p:spPr>
          <a:xfrm>
            <a:off x="246535" y="218034"/>
            <a:ext cx="6306535"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3. CHALLENGE SPECIFIC KEY QUESTIONS</a:t>
            </a:r>
          </a:p>
        </p:txBody>
      </p:sp>
      <p:sp>
        <p:nvSpPr>
          <p:cNvPr id="13" name="TextBox 12">
            <a:extLst>
              <a:ext uri="{FF2B5EF4-FFF2-40B4-BE49-F238E27FC236}">
                <a16:creationId xmlns:a16="http://schemas.microsoft.com/office/drawing/2014/main" id="{F9973926-07C2-A3ED-0121-13CB71E603FD}"/>
              </a:ext>
            </a:extLst>
          </p:cNvPr>
          <p:cNvSpPr txBox="1"/>
          <p:nvPr userDrawn="1"/>
        </p:nvSpPr>
        <p:spPr>
          <a:xfrm>
            <a:off x="172278" y="6502015"/>
            <a:ext cx="1558440" cy="246221"/>
          </a:xfrm>
          <a:prstGeom prst="rect">
            <a:avLst/>
          </a:prstGeom>
          <a:noFill/>
        </p:spPr>
        <p:txBody>
          <a:bodyPr wrap="none" rtlCol="0" anchor="ctr">
            <a:spAutoFit/>
          </a:bodyPr>
          <a:lstStyle/>
          <a:p>
            <a:r>
              <a:rPr lang="en-US" sz="1000" dirty="0">
                <a:solidFill>
                  <a:schemeClr val="bg1"/>
                </a:solidFill>
                <a:latin typeface="Segoe UI" panose="020B0502040204020203" pitchFamily="34" charset="0"/>
                <a:cs typeface="Segoe UI" panose="020B0502040204020203" pitchFamily="34" charset="0"/>
              </a:rPr>
              <a:t>SUBMISSION TEMPLATE</a:t>
            </a:r>
          </a:p>
        </p:txBody>
      </p:sp>
      <p:sp>
        <p:nvSpPr>
          <p:cNvPr id="2" name="Round Single Corner of Rectangle 1">
            <a:extLst>
              <a:ext uri="{FF2B5EF4-FFF2-40B4-BE49-F238E27FC236}">
                <a16:creationId xmlns:a16="http://schemas.microsoft.com/office/drawing/2014/main" id="{CBD3EEC2-4DF2-77B7-01E6-705CB7AF445B}"/>
              </a:ext>
            </a:extLst>
          </p:cNvPr>
          <p:cNvSpPr/>
          <p:nvPr userDrawn="1"/>
        </p:nvSpPr>
        <p:spPr>
          <a:xfrm>
            <a:off x="4110319" y="681037"/>
            <a:ext cx="4075044" cy="6176963"/>
          </a:xfrm>
          <a:prstGeom prst="round1Rect">
            <a:avLst>
              <a:gd name="adj" fmla="val 43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F11DD7E-C0C1-77E5-16C8-3A605512BA19}"/>
              </a:ext>
            </a:extLst>
          </p:cNvPr>
          <p:cNvSpPr txBox="1"/>
          <p:nvPr userDrawn="1"/>
        </p:nvSpPr>
        <p:spPr>
          <a:xfrm>
            <a:off x="229906" y="1187296"/>
            <a:ext cx="3402120" cy="830997"/>
          </a:xfrm>
          <a:prstGeom prst="rect">
            <a:avLst/>
          </a:prstGeom>
          <a:noFill/>
        </p:spPr>
        <p:txBody>
          <a:bodyPr wrap="square" rtlCol="0" anchor="ctr">
            <a:spAutoFit/>
          </a:bodyPr>
          <a:lstStyle/>
          <a:p>
            <a:pPr rtl="0"/>
            <a:r>
              <a:rPr lang="en-US" sz="1600" dirty="0">
                <a:solidFill>
                  <a:srgbClr val="F2F2F2"/>
                </a:solidFill>
                <a:latin typeface="Segoe UI" panose="020B0502040204020203" pitchFamily="34" charset="0"/>
                <a:cs typeface="Segoe UI" panose="020B0502040204020203" pitchFamily="34" charset="0"/>
              </a:rPr>
              <a:t>How does your solution address specific, unmet health needs within the target population? </a:t>
            </a:r>
          </a:p>
        </p:txBody>
      </p:sp>
      <p:sp>
        <p:nvSpPr>
          <p:cNvPr id="6" name="TextBox 5">
            <a:extLst>
              <a:ext uri="{FF2B5EF4-FFF2-40B4-BE49-F238E27FC236}">
                <a16:creationId xmlns:a16="http://schemas.microsoft.com/office/drawing/2014/main" id="{4C24A9EB-41FA-41D8-BA69-871ACB50E6EB}"/>
              </a:ext>
            </a:extLst>
          </p:cNvPr>
          <p:cNvSpPr txBox="1"/>
          <p:nvPr userDrawn="1"/>
        </p:nvSpPr>
        <p:spPr>
          <a:xfrm>
            <a:off x="4304950" y="817964"/>
            <a:ext cx="2018501" cy="369332"/>
          </a:xfrm>
          <a:prstGeom prst="rect">
            <a:avLst/>
          </a:prstGeom>
          <a:noFill/>
        </p:spPr>
        <p:txBody>
          <a:bodyPr wrap="none" rtlCol="0">
            <a:spAutoFit/>
          </a:bodyPr>
          <a:lstStyle/>
          <a:p>
            <a:r>
              <a:rPr lang="en-US" b="1" dirty="0">
                <a:solidFill>
                  <a:schemeClr val="tx2">
                    <a:lumMod val="25000"/>
                  </a:schemeClr>
                </a:solidFill>
                <a:latin typeface="Segoe UI" panose="020B0502040204020203" pitchFamily="34" charset="0"/>
                <a:cs typeface="Segoe UI" panose="020B0502040204020203" pitchFamily="34" charset="0"/>
              </a:rPr>
              <a:t>KEY QUESTION 2</a:t>
            </a:r>
          </a:p>
        </p:txBody>
      </p:sp>
      <p:sp>
        <p:nvSpPr>
          <p:cNvPr id="14" name="TextBox 13">
            <a:extLst>
              <a:ext uri="{FF2B5EF4-FFF2-40B4-BE49-F238E27FC236}">
                <a16:creationId xmlns:a16="http://schemas.microsoft.com/office/drawing/2014/main" id="{E856A02A-682F-0AB9-2B00-E8155AE64F0B}"/>
              </a:ext>
            </a:extLst>
          </p:cNvPr>
          <p:cNvSpPr txBox="1"/>
          <p:nvPr userDrawn="1"/>
        </p:nvSpPr>
        <p:spPr>
          <a:xfrm>
            <a:off x="4323522" y="1158091"/>
            <a:ext cx="3692178" cy="1323439"/>
          </a:xfrm>
          <a:prstGeom prst="rect">
            <a:avLst/>
          </a:prstGeom>
          <a:noFill/>
        </p:spPr>
        <p:txBody>
          <a:bodyPr wrap="square" rtlCol="0" anchor="ctr">
            <a:spAutoFit/>
          </a:bodyPr>
          <a:lstStyle/>
          <a:p>
            <a:pPr rtl="0"/>
            <a:r>
              <a:rPr lang="en-US" sz="1600" dirty="0">
                <a:latin typeface="Segoe UI" panose="020B0502040204020203" pitchFamily="34" charset="0"/>
                <a:cs typeface="Segoe UI" panose="020B0502040204020203" pitchFamily="34" charset="0"/>
              </a:rPr>
              <a:t>What is your roadmap for the potential partnership and integration of your solution with IKK, and how do you envision scaling its impact within the healthcare sector? </a:t>
            </a:r>
          </a:p>
        </p:txBody>
      </p:sp>
      <p:sp>
        <p:nvSpPr>
          <p:cNvPr id="15" name="TextBox 14">
            <a:extLst>
              <a:ext uri="{FF2B5EF4-FFF2-40B4-BE49-F238E27FC236}">
                <a16:creationId xmlns:a16="http://schemas.microsoft.com/office/drawing/2014/main" id="{197EFB13-7FAF-2B6D-413F-9CAFECE832BF}"/>
              </a:ext>
            </a:extLst>
          </p:cNvPr>
          <p:cNvSpPr txBox="1"/>
          <p:nvPr userDrawn="1"/>
        </p:nvSpPr>
        <p:spPr>
          <a:xfrm>
            <a:off x="8379994" y="817964"/>
            <a:ext cx="2018501" cy="369332"/>
          </a:xfrm>
          <a:prstGeom prst="rect">
            <a:avLst/>
          </a:prstGeom>
          <a:noFill/>
        </p:spPr>
        <p:txBody>
          <a:bodyPr wrap="none" rtlCol="0">
            <a:spAutoFit/>
          </a:bodyPr>
          <a:lstStyle/>
          <a:p>
            <a:r>
              <a:rPr lang="en-US" b="1" dirty="0">
                <a:solidFill>
                  <a:schemeClr val="tx2">
                    <a:lumMod val="25000"/>
                  </a:schemeClr>
                </a:solidFill>
                <a:latin typeface="Segoe UI" panose="020B0502040204020203" pitchFamily="34" charset="0"/>
                <a:cs typeface="Segoe UI" panose="020B0502040204020203" pitchFamily="34" charset="0"/>
              </a:rPr>
              <a:t>KEY QUESTION 3</a:t>
            </a:r>
          </a:p>
        </p:txBody>
      </p:sp>
      <p:sp>
        <p:nvSpPr>
          <p:cNvPr id="16" name="TextBox 15">
            <a:extLst>
              <a:ext uri="{FF2B5EF4-FFF2-40B4-BE49-F238E27FC236}">
                <a16:creationId xmlns:a16="http://schemas.microsoft.com/office/drawing/2014/main" id="{C204FC51-3AA1-2470-229C-C3E81D8C292B}"/>
              </a:ext>
            </a:extLst>
          </p:cNvPr>
          <p:cNvSpPr txBox="1"/>
          <p:nvPr userDrawn="1"/>
        </p:nvSpPr>
        <p:spPr>
          <a:xfrm>
            <a:off x="8379994" y="1158090"/>
            <a:ext cx="3491550" cy="1323439"/>
          </a:xfrm>
          <a:prstGeom prst="rect">
            <a:avLst/>
          </a:prstGeom>
          <a:noFill/>
        </p:spPr>
        <p:txBody>
          <a:bodyPr wrap="square" rtlCol="0" anchor="ctr">
            <a:spAutoFit/>
          </a:bodyPr>
          <a:lstStyle/>
          <a:p>
            <a:pPr rtl="0"/>
            <a:r>
              <a:rPr lang="en-US" sz="1600" dirty="0">
                <a:latin typeface="Segoe UI" panose="020B0502040204020203" pitchFamily="34" charset="0"/>
                <a:cs typeface="Segoe UI" panose="020B0502040204020203" pitchFamily="34" charset="0"/>
              </a:rPr>
              <a:t>What is the maturity level of the approach and the solution? Has it already been tested and implemented/are there reference projects? </a:t>
            </a:r>
          </a:p>
        </p:txBody>
      </p:sp>
      <p:sp>
        <p:nvSpPr>
          <p:cNvPr id="17" name="Text Placeholder 2">
            <a:extLst>
              <a:ext uri="{FF2B5EF4-FFF2-40B4-BE49-F238E27FC236}">
                <a16:creationId xmlns:a16="http://schemas.microsoft.com/office/drawing/2014/main" id="{4D4856FA-B0F4-D0C8-0330-C21FFD929E83}"/>
              </a:ext>
            </a:extLst>
          </p:cNvPr>
          <p:cNvSpPr>
            <a:spLocks noGrp="1"/>
          </p:cNvSpPr>
          <p:nvPr>
            <p:ph type="body" idx="15" hasCustomPrompt="1"/>
          </p:nvPr>
        </p:nvSpPr>
        <p:spPr>
          <a:xfrm>
            <a:off x="4323522" y="2481530"/>
            <a:ext cx="3594179" cy="3695432"/>
          </a:xfrm>
        </p:spPr>
        <p:txBody>
          <a:bodyPr>
            <a:normAutofit/>
          </a:bodyPr>
          <a:lstStyle>
            <a:lvl1pPr marL="285750" indent="-285750">
              <a:buFont typeface="Arial" panose="020B0604020202020204" pitchFamily="34" charset="0"/>
              <a:buChar char="•"/>
              <a:defRPr sz="1400">
                <a:solidFill>
                  <a:schemeClr val="tx2">
                    <a:lumMod val="25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Brief answer</a:t>
            </a:r>
          </a:p>
        </p:txBody>
      </p:sp>
      <p:sp>
        <p:nvSpPr>
          <p:cNvPr id="18" name="Text Placeholder 2">
            <a:extLst>
              <a:ext uri="{FF2B5EF4-FFF2-40B4-BE49-F238E27FC236}">
                <a16:creationId xmlns:a16="http://schemas.microsoft.com/office/drawing/2014/main" id="{66EE628D-9B92-AB0C-40F6-C70C231358E5}"/>
              </a:ext>
            </a:extLst>
          </p:cNvPr>
          <p:cNvSpPr>
            <a:spLocks noGrp="1"/>
          </p:cNvSpPr>
          <p:nvPr>
            <p:ph type="body" idx="16" hasCustomPrompt="1"/>
          </p:nvPr>
        </p:nvSpPr>
        <p:spPr>
          <a:xfrm>
            <a:off x="8398566" y="2481530"/>
            <a:ext cx="3594179" cy="3695432"/>
          </a:xfrm>
        </p:spPr>
        <p:txBody>
          <a:bodyPr>
            <a:normAutofit/>
          </a:bodyPr>
          <a:lstStyle>
            <a:lvl1pPr marL="285750" indent="-285750">
              <a:buFont typeface="Arial" panose="020B0604020202020204" pitchFamily="34" charset="0"/>
              <a:buChar char="•"/>
              <a:defRPr sz="1400">
                <a:solidFill>
                  <a:schemeClr val="tx2">
                    <a:lumMod val="25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Brief answer</a:t>
            </a:r>
          </a:p>
        </p:txBody>
      </p:sp>
    </p:spTree>
    <p:extLst>
      <p:ext uri="{BB962C8B-B14F-4D97-AF65-F5344CB8AC3E}">
        <p14:creationId xmlns:p14="http://schemas.microsoft.com/office/powerpoint/2010/main" val="337124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laboration">
    <p:spTree>
      <p:nvGrpSpPr>
        <p:cNvPr id="1" name=""/>
        <p:cNvGrpSpPr/>
        <p:nvPr/>
      </p:nvGrpSpPr>
      <p:grpSpPr>
        <a:xfrm>
          <a:off x="0" y="0"/>
          <a:ext cx="0" cy="0"/>
          <a:chOff x="0" y="0"/>
          <a:chExt cx="0" cy="0"/>
        </a:xfrm>
      </p:grpSpPr>
      <p:sp>
        <p:nvSpPr>
          <p:cNvPr id="8" name="Round Single Corner of Rectangle 7">
            <a:extLst>
              <a:ext uri="{FF2B5EF4-FFF2-40B4-BE49-F238E27FC236}">
                <a16:creationId xmlns:a16="http://schemas.microsoft.com/office/drawing/2014/main" id="{E2AC6612-43B4-2567-D2E2-4094E4C240BD}"/>
              </a:ext>
            </a:extLst>
          </p:cNvPr>
          <p:cNvSpPr/>
          <p:nvPr userDrawn="1"/>
        </p:nvSpPr>
        <p:spPr>
          <a:xfrm>
            <a:off x="0" y="681038"/>
            <a:ext cx="4075044" cy="6176963"/>
          </a:xfrm>
          <a:prstGeom prst="round1Rect">
            <a:avLst>
              <a:gd name="adj" fmla="val 411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76FF84-31E1-C937-463E-EA12653DED04}"/>
              </a:ext>
            </a:extLst>
          </p:cNvPr>
          <p:cNvSpPr txBox="1"/>
          <p:nvPr userDrawn="1"/>
        </p:nvSpPr>
        <p:spPr>
          <a:xfrm>
            <a:off x="229906" y="817964"/>
            <a:ext cx="2893869"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IMPLEMENTATION PLAN</a:t>
            </a:r>
          </a:p>
        </p:txBody>
      </p:sp>
      <p:sp>
        <p:nvSpPr>
          <p:cNvPr id="10" name="TextBox 9">
            <a:extLst>
              <a:ext uri="{FF2B5EF4-FFF2-40B4-BE49-F238E27FC236}">
                <a16:creationId xmlns:a16="http://schemas.microsoft.com/office/drawing/2014/main" id="{17612AC8-FC47-EEFB-DFAA-6A99D4950EC0}"/>
              </a:ext>
            </a:extLst>
          </p:cNvPr>
          <p:cNvSpPr txBox="1"/>
          <p:nvPr userDrawn="1"/>
        </p:nvSpPr>
        <p:spPr>
          <a:xfrm>
            <a:off x="4209151" y="817964"/>
            <a:ext cx="6416180"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DESIRED OUTCOME TYPES OR COLLABORATION MODELS</a:t>
            </a:r>
          </a:p>
        </p:txBody>
      </p:sp>
      <p:sp>
        <p:nvSpPr>
          <p:cNvPr id="11" name="Text Placeholder 2">
            <a:extLst>
              <a:ext uri="{FF2B5EF4-FFF2-40B4-BE49-F238E27FC236}">
                <a16:creationId xmlns:a16="http://schemas.microsoft.com/office/drawing/2014/main" id="{366E3751-4A42-3B8D-5208-B03E95659924}"/>
              </a:ext>
            </a:extLst>
          </p:cNvPr>
          <p:cNvSpPr>
            <a:spLocks noGrp="1"/>
          </p:cNvSpPr>
          <p:nvPr>
            <p:ph type="body" idx="14" hasCustomPrompt="1"/>
          </p:nvPr>
        </p:nvSpPr>
        <p:spPr>
          <a:xfrm>
            <a:off x="248478" y="1245733"/>
            <a:ext cx="3594179" cy="4931229"/>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Introduce your next steps or your implementation plan to the challenge provider / How would you like to structure the second phase with the challenge provider</a:t>
            </a:r>
          </a:p>
          <a:p>
            <a:pPr lvl="0"/>
            <a:endParaRPr lang="en-GB" dirty="0"/>
          </a:p>
        </p:txBody>
      </p:sp>
      <p:sp>
        <p:nvSpPr>
          <p:cNvPr id="12" name="TextBox 11">
            <a:extLst>
              <a:ext uri="{FF2B5EF4-FFF2-40B4-BE49-F238E27FC236}">
                <a16:creationId xmlns:a16="http://schemas.microsoft.com/office/drawing/2014/main" id="{D857812C-F707-CEB5-F849-562C7BA4920F}"/>
              </a:ext>
            </a:extLst>
          </p:cNvPr>
          <p:cNvSpPr txBox="1"/>
          <p:nvPr userDrawn="1"/>
        </p:nvSpPr>
        <p:spPr>
          <a:xfrm>
            <a:off x="246535" y="218034"/>
            <a:ext cx="3191899" cy="477054"/>
          </a:xfrm>
          <a:prstGeom prst="rect">
            <a:avLst/>
          </a:prstGeom>
          <a:noFill/>
        </p:spPr>
        <p:txBody>
          <a:bodyPr wrap="none" rtlCol="0" anchor="ctr">
            <a:spAutoFit/>
          </a:bodyPr>
          <a:lstStyle/>
          <a:p>
            <a:r>
              <a:rPr lang="en-US" sz="2500" b="1" dirty="0">
                <a:solidFill>
                  <a:schemeClr val="tx2">
                    <a:lumMod val="10000"/>
                  </a:schemeClr>
                </a:solidFill>
                <a:latin typeface="Segoe UI" panose="020B0502040204020203" pitchFamily="34" charset="0"/>
                <a:cs typeface="Segoe UI" panose="020B0502040204020203" pitchFamily="34" charset="0"/>
              </a:rPr>
              <a:t>4. COLLABORATION</a:t>
            </a:r>
          </a:p>
        </p:txBody>
      </p:sp>
      <p:sp>
        <p:nvSpPr>
          <p:cNvPr id="13" name="TextBox 12">
            <a:extLst>
              <a:ext uri="{FF2B5EF4-FFF2-40B4-BE49-F238E27FC236}">
                <a16:creationId xmlns:a16="http://schemas.microsoft.com/office/drawing/2014/main" id="{F9973926-07C2-A3ED-0121-13CB71E603FD}"/>
              </a:ext>
            </a:extLst>
          </p:cNvPr>
          <p:cNvSpPr txBox="1"/>
          <p:nvPr userDrawn="1"/>
        </p:nvSpPr>
        <p:spPr>
          <a:xfrm>
            <a:off x="172278" y="6502015"/>
            <a:ext cx="1558440" cy="246221"/>
          </a:xfrm>
          <a:prstGeom prst="rect">
            <a:avLst/>
          </a:prstGeom>
          <a:noFill/>
        </p:spPr>
        <p:txBody>
          <a:bodyPr wrap="none" rtlCol="0" anchor="ctr">
            <a:spAutoFit/>
          </a:bodyPr>
          <a:lstStyle/>
          <a:p>
            <a:r>
              <a:rPr lang="en-US" sz="1000" dirty="0">
                <a:solidFill>
                  <a:schemeClr val="bg1"/>
                </a:solidFill>
                <a:latin typeface="Segoe UI" panose="020B0502040204020203" pitchFamily="34" charset="0"/>
                <a:cs typeface="Segoe UI" panose="020B0502040204020203" pitchFamily="34" charset="0"/>
              </a:rPr>
              <a:t>SUBMISSION TEMPLATE</a:t>
            </a:r>
          </a:p>
        </p:txBody>
      </p:sp>
      <p:sp>
        <p:nvSpPr>
          <p:cNvPr id="6" name="TextBox 5">
            <a:extLst>
              <a:ext uri="{FF2B5EF4-FFF2-40B4-BE49-F238E27FC236}">
                <a16:creationId xmlns:a16="http://schemas.microsoft.com/office/drawing/2014/main" id="{3BF7658C-9DAC-AECA-6642-220AA6A467F4}"/>
              </a:ext>
            </a:extLst>
          </p:cNvPr>
          <p:cNvSpPr txBox="1"/>
          <p:nvPr userDrawn="1"/>
        </p:nvSpPr>
        <p:spPr>
          <a:xfrm>
            <a:off x="4201596" y="3584853"/>
            <a:ext cx="3150863"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REFERENCES (VOLUNTARY)</a:t>
            </a:r>
          </a:p>
        </p:txBody>
      </p:sp>
      <p:sp>
        <p:nvSpPr>
          <p:cNvPr id="5" name="Text Placeholder 4">
            <a:extLst>
              <a:ext uri="{FF2B5EF4-FFF2-40B4-BE49-F238E27FC236}">
                <a16:creationId xmlns:a16="http://schemas.microsoft.com/office/drawing/2014/main" id="{0A96F4E7-0BC6-6E08-9BA6-D3347C795D03}"/>
              </a:ext>
            </a:extLst>
          </p:cNvPr>
          <p:cNvSpPr>
            <a:spLocks noGrp="1"/>
          </p:cNvSpPr>
          <p:nvPr>
            <p:ph type="body" sz="quarter" idx="16" hasCustomPrompt="1"/>
          </p:nvPr>
        </p:nvSpPr>
        <p:spPr>
          <a:xfrm>
            <a:off x="4297673" y="1210676"/>
            <a:ext cx="7523923" cy="2218323"/>
          </a:xfrm>
        </p:spPr>
        <p:txBody>
          <a:bodyPr>
            <a:normAutofit/>
          </a:bodyPr>
          <a:lstStyle>
            <a:lvl1pPr marL="285750" indent="-285750">
              <a:buFont typeface="Arial" panose="020B0604020202020204" pitchFamily="34" charset="0"/>
              <a:buChar char="•"/>
              <a:defRPr sz="1400"/>
            </a:lvl1pPr>
          </a:lstStyle>
          <a:p>
            <a:pPr lvl="0"/>
            <a:r>
              <a:rPr lang="en-GB" dirty="0"/>
              <a:t>What is your motivation for taking part in the challenge? / What are potential future collaboration models that are interesting to you? / What are desired outcome types?</a:t>
            </a:r>
          </a:p>
        </p:txBody>
      </p:sp>
      <p:sp>
        <p:nvSpPr>
          <p:cNvPr id="14" name="Text Placeholder 4">
            <a:extLst>
              <a:ext uri="{FF2B5EF4-FFF2-40B4-BE49-F238E27FC236}">
                <a16:creationId xmlns:a16="http://schemas.microsoft.com/office/drawing/2014/main" id="{BED520A0-5A91-65BD-5356-54F489A6981F}"/>
              </a:ext>
            </a:extLst>
          </p:cNvPr>
          <p:cNvSpPr>
            <a:spLocks noGrp="1"/>
          </p:cNvSpPr>
          <p:nvPr>
            <p:ph type="body" sz="quarter" idx="17" hasCustomPrompt="1"/>
          </p:nvPr>
        </p:nvSpPr>
        <p:spPr>
          <a:xfrm>
            <a:off x="4323522" y="3958639"/>
            <a:ext cx="7523923" cy="2218323"/>
          </a:xfrm>
        </p:spPr>
        <p:txBody>
          <a:bodyPr>
            <a:normAutofit/>
          </a:bodyPr>
          <a:lstStyle>
            <a:lvl1pPr marL="285750" indent="-285750">
              <a:buFont typeface="Arial" panose="020B0604020202020204" pitchFamily="34" charset="0"/>
              <a:buChar char="•"/>
              <a:defRPr sz="1400"/>
            </a:lvl1pPr>
          </a:lstStyle>
          <a:p>
            <a:pPr lvl="0"/>
            <a:r>
              <a:rPr lang="en-GB" dirty="0"/>
              <a:t>If applicable, inform us about past projects, references, qualifications,, interesting partnerships, etc.</a:t>
            </a:r>
          </a:p>
        </p:txBody>
      </p:sp>
    </p:spTree>
    <p:extLst>
      <p:ext uri="{BB962C8B-B14F-4D97-AF65-F5344CB8AC3E}">
        <p14:creationId xmlns:p14="http://schemas.microsoft.com/office/powerpoint/2010/main" val="385985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dditional Slide">
    <p:spTree>
      <p:nvGrpSpPr>
        <p:cNvPr id="1" name=""/>
        <p:cNvGrpSpPr/>
        <p:nvPr/>
      </p:nvGrpSpPr>
      <p:grpSpPr>
        <a:xfrm>
          <a:off x="0" y="0"/>
          <a:ext cx="0" cy="0"/>
          <a:chOff x="0" y="0"/>
          <a:chExt cx="0" cy="0"/>
        </a:xfrm>
      </p:grpSpPr>
      <p:sp>
        <p:nvSpPr>
          <p:cNvPr id="9" name="Round Single Corner of Rectangle 8">
            <a:extLst>
              <a:ext uri="{FF2B5EF4-FFF2-40B4-BE49-F238E27FC236}">
                <a16:creationId xmlns:a16="http://schemas.microsoft.com/office/drawing/2014/main" id="{925018C8-7245-5DBF-F3D5-BA23E16A4DB2}"/>
              </a:ext>
            </a:extLst>
          </p:cNvPr>
          <p:cNvSpPr/>
          <p:nvPr userDrawn="1"/>
        </p:nvSpPr>
        <p:spPr>
          <a:xfrm flipH="1">
            <a:off x="7936398" y="674914"/>
            <a:ext cx="4255602" cy="6176962"/>
          </a:xfrm>
          <a:prstGeom prst="round1Rect">
            <a:avLst>
              <a:gd name="adj" fmla="val 454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09CF22-0C7B-B8E0-EEF8-7EA4D09EAF28}"/>
              </a:ext>
            </a:extLst>
          </p:cNvPr>
          <p:cNvSpPr>
            <a:spLocks noGrp="1"/>
          </p:cNvSpPr>
          <p:nvPr>
            <p:ph type="title" hasCustomPrompt="1"/>
          </p:nvPr>
        </p:nvSpPr>
        <p:spPr/>
        <p:txBody>
          <a:bodyPr/>
          <a:lstStyle>
            <a:lvl1pPr>
              <a:defRPr>
                <a:solidFill>
                  <a:schemeClr val="tx2">
                    <a:lumMod val="10000"/>
                  </a:schemeClr>
                </a:solidFill>
              </a:defRPr>
            </a:lvl1pPr>
          </a:lstStyle>
          <a:p>
            <a:r>
              <a:rPr lang="en-GB" dirty="0"/>
              <a:t>ANYTHING TO ADD? </a:t>
            </a:r>
            <a:endParaRPr lang="en-US" dirty="0"/>
          </a:p>
        </p:txBody>
      </p:sp>
      <p:sp>
        <p:nvSpPr>
          <p:cNvPr id="6" name="Text Placeholder 2">
            <a:extLst>
              <a:ext uri="{FF2B5EF4-FFF2-40B4-BE49-F238E27FC236}">
                <a16:creationId xmlns:a16="http://schemas.microsoft.com/office/drawing/2014/main" id="{8814DEDD-7C5C-9062-14A1-B8310D3491F0}"/>
              </a:ext>
            </a:extLst>
          </p:cNvPr>
          <p:cNvSpPr>
            <a:spLocks noGrp="1"/>
          </p:cNvSpPr>
          <p:nvPr>
            <p:ph type="body" idx="1" hasCustomPrompt="1"/>
          </p:nvPr>
        </p:nvSpPr>
        <p:spPr>
          <a:xfrm>
            <a:off x="248478" y="868703"/>
            <a:ext cx="7480379" cy="5390583"/>
          </a:xfrm>
        </p:spPr>
        <p:txBody>
          <a:bodyPr>
            <a:normAutofit/>
          </a:bodyPr>
          <a:lstStyle>
            <a:lvl1pPr marL="0" indent="0">
              <a:buNone/>
              <a:defRPr sz="1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dirty="0"/>
              <a:t>No problem – copy and paste this slide if you want to add more information</a:t>
            </a:r>
          </a:p>
        </p:txBody>
      </p:sp>
      <p:sp>
        <p:nvSpPr>
          <p:cNvPr id="3" name="Content Placeholder 9">
            <a:extLst>
              <a:ext uri="{FF2B5EF4-FFF2-40B4-BE49-F238E27FC236}">
                <a16:creationId xmlns:a16="http://schemas.microsoft.com/office/drawing/2014/main" id="{5402531D-663E-4F48-BA71-AC207EEA93D3}"/>
              </a:ext>
            </a:extLst>
          </p:cNvPr>
          <p:cNvSpPr>
            <a:spLocks noGrp="1"/>
          </p:cNvSpPr>
          <p:nvPr>
            <p:ph sz="quarter" idx="13" hasCustomPrompt="1"/>
          </p:nvPr>
        </p:nvSpPr>
        <p:spPr>
          <a:xfrm>
            <a:off x="8153400" y="868703"/>
            <a:ext cx="3866321" cy="1885383"/>
          </a:xfrm>
        </p:spPr>
        <p:txBody>
          <a:bodyPr>
            <a:normAutofit/>
          </a:bodyPr>
          <a:lstStyle>
            <a:lvl1pPr marL="0" indent="0">
              <a:buNone/>
              <a:defRPr sz="1400">
                <a:solidFill>
                  <a:schemeClr val="tx1"/>
                </a:solidFill>
              </a:defRPr>
            </a:lvl1pPr>
            <a:lvl5pPr marL="1828800" indent="0" algn="l">
              <a:buNone/>
              <a:defRPr sz="1400"/>
            </a:lvl5pPr>
          </a:lstStyle>
          <a:p>
            <a:pPr lvl="0"/>
            <a:r>
              <a:rPr lang="en-US" dirty="0"/>
              <a:t>Picture/graph</a:t>
            </a:r>
          </a:p>
        </p:txBody>
      </p:sp>
      <p:sp>
        <p:nvSpPr>
          <p:cNvPr id="4" name="Content Placeholder 9">
            <a:extLst>
              <a:ext uri="{FF2B5EF4-FFF2-40B4-BE49-F238E27FC236}">
                <a16:creationId xmlns:a16="http://schemas.microsoft.com/office/drawing/2014/main" id="{7489963A-FF12-C3B1-57CE-95D2F958E518}"/>
              </a:ext>
            </a:extLst>
          </p:cNvPr>
          <p:cNvSpPr>
            <a:spLocks noGrp="1"/>
          </p:cNvSpPr>
          <p:nvPr>
            <p:ph sz="quarter" idx="14" hasCustomPrompt="1"/>
          </p:nvPr>
        </p:nvSpPr>
        <p:spPr>
          <a:xfrm>
            <a:off x="8153400" y="2893423"/>
            <a:ext cx="3866321" cy="3365863"/>
          </a:xfrm>
        </p:spPr>
        <p:txBody>
          <a:bodyPr>
            <a:normAutofit/>
          </a:bodyPr>
          <a:lstStyle>
            <a:lvl1pPr marL="0" indent="0">
              <a:buNone/>
              <a:defRPr sz="1400">
                <a:solidFill>
                  <a:schemeClr val="tx1"/>
                </a:solidFill>
              </a:defRPr>
            </a:lvl1pPr>
            <a:lvl5pPr marL="1828800" indent="0" algn="l">
              <a:buNone/>
              <a:defRPr sz="1400"/>
            </a:lvl5pPr>
          </a:lstStyle>
          <a:p>
            <a:pPr lvl="0"/>
            <a:r>
              <a:rPr lang="en-US" dirty="0"/>
              <a:t>Picture/graph</a:t>
            </a:r>
          </a:p>
        </p:txBody>
      </p:sp>
      <p:pic>
        <p:nvPicPr>
          <p:cNvPr id="5" name="Picture 4" descr="A black letter on a gray background&#10;&#10;Description automatically generated">
            <a:extLst>
              <a:ext uri="{FF2B5EF4-FFF2-40B4-BE49-F238E27FC236}">
                <a16:creationId xmlns:a16="http://schemas.microsoft.com/office/drawing/2014/main" id="{D9FE6DEA-5B41-0F88-E66B-01EF98ACE510}"/>
              </a:ext>
            </a:extLst>
          </p:cNvPr>
          <p:cNvPicPr>
            <a:picLocks noChangeAspect="1"/>
          </p:cNvPicPr>
          <p:nvPr userDrawn="1"/>
        </p:nvPicPr>
        <p:blipFill>
          <a:blip r:embed="rId2"/>
          <a:stretch>
            <a:fillRect/>
          </a:stretch>
        </p:blipFill>
        <p:spPr>
          <a:xfrm>
            <a:off x="11654597" y="6361339"/>
            <a:ext cx="365125" cy="365125"/>
          </a:xfrm>
          <a:prstGeom prst="rect">
            <a:avLst/>
          </a:prstGeom>
        </p:spPr>
      </p:pic>
    </p:spTree>
    <p:extLst>
      <p:ext uri="{BB962C8B-B14F-4D97-AF65-F5344CB8AC3E}">
        <p14:creationId xmlns:p14="http://schemas.microsoft.com/office/powerpoint/2010/main" val="178305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4277-E0E5-D727-2401-6164BDD65FD2}"/>
              </a:ext>
            </a:extLst>
          </p:cNvPr>
          <p:cNvSpPr>
            <a:spLocks noGrp="1"/>
          </p:cNvSpPr>
          <p:nvPr>
            <p:ph type="title"/>
          </p:nvPr>
        </p:nvSpPr>
        <p:spPr>
          <a:xfrm>
            <a:off x="248478" y="245856"/>
            <a:ext cx="11105322" cy="435182"/>
          </a:xfrm>
          <a:prstGeom prst="rect">
            <a:avLst/>
          </a:prstGeom>
        </p:spPr>
        <p:txBody>
          <a:bodyPr vert="horz" lIns="91440" tIns="45720" rIns="91440" bIns="45720" rtlCol="0" anchor="t">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B720176-D5A4-F43E-CC15-A937DE60F942}"/>
              </a:ext>
            </a:extLst>
          </p:cNvPr>
          <p:cNvSpPr>
            <a:spLocks noGrp="1"/>
          </p:cNvSpPr>
          <p:nvPr>
            <p:ph type="body" idx="1"/>
          </p:nvPr>
        </p:nvSpPr>
        <p:spPr>
          <a:xfrm>
            <a:off x="248478" y="1013791"/>
            <a:ext cx="11105322" cy="51631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descr="A black letter on a gray background&#10;&#10;Description automatically generated">
            <a:extLst>
              <a:ext uri="{FF2B5EF4-FFF2-40B4-BE49-F238E27FC236}">
                <a16:creationId xmlns:a16="http://schemas.microsoft.com/office/drawing/2014/main" id="{ABE4AD23-C75A-D533-5420-82B5A84A6103}"/>
              </a:ext>
            </a:extLst>
          </p:cNvPr>
          <p:cNvPicPr>
            <a:picLocks noChangeAspect="1"/>
          </p:cNvPicPr>
          <p:nvPr userDrawn="1"/>
        </p:nvPicPr>
        <p:blipFill>
          <a:blip r:embed="rId12"/>
          <a:stretch>
            <a:fillRect/>
          </a:stretch>
        </p:blipFill>
        <p:spPr>
          <a:xfrm>
            <a:off x="11654597" y="6361339"/>
            <a:ext cx="365125" cy="365125"/>
          </a:xfrm>
          <a:prstGeom prst="rect">
            <a:avLst/>
          </a:prstGeom>
        </p:spPr>
      </p:pic>
      <p:sp>
        <p:nvSpPr>
          <p:cNvPr id="6" name="TextBox 5">
            <a:extLst>
              <a:ext uri="{FF2B5EF4-FFF2-40B4-BE49-F238E27FC236}">
                <a16:creationId xmlns:a16="http://schemas.microsoft.com/office/drawing/2014/main" id="{38BD7C19-7E3E-9B33-5EA3-F7E339554FD5}"/>
              </a:ext>
            </a:extLst>
          </p:cNvPr>
          <p:cNvSpPr txBox="1"/>
          <p:nvPr userDrawn="1"/>
        </p:nvSpPr>
        <p:spPr>
          <a:xfrm>
            <a:off x="172278" y="6502015"/>
            <a:ext cx="1558440" cy="246221"/>
          </a:xfrm>
          <a:prstGeom prst="rect">
            <a:avLst/>
          </a:prstGeom>
          <a:noFill/>
        </p:spPr>
        <p:txBody>
          <a:bodyPr wrap="none" rtlCol="0" anchor="ctr">
            <a:spAutoFit/>
          </a:bodyPr>
          <a:lstStyle/>
          <a:p>
            <a:r>
              <a:rPr lang="en-US" sz="1000" dirty="0">
                <a:latin typeface="Segoe UI" panose="020B0502040204020203" pitchFamily="34" charset="0"/>
                <a:cs typeface="Segoe UI" panose="020B0502040204020203" pitchFamily="34" charset="0"/>
              </a:rPr>
              <a:t>SUBMISSION TEMPLATE</a:t>
            </a:r>
          </a:p>
        </p:txBody>
      </p:sp>
      <p:sp>
        <p:nvSpPr>
          <p:cNvPr id="4" name="Round Single Corner of Rectangle 3">
            <a:extLst>
              <a:ext uri="{FF2B5EF4-FFF2-40B4-BE49-F238E27FC236}">
                <a16:creationId xmlns:a16="http://schemas.microsoft.com/office/drawing/2014/main" id="{78387789-1378-B5AC-875F-31CCEE489FD5}"/>
              </a:ext>
            </a:extLst>
          </p:cNvPr>
          <p:cNvSpPr/>
          <p:nvPr userDrawn="1"/>
        </p:nvSpPr>
        <p:spPr>
          <a:xfrm rot="5400000">
            <a:off x="4515" y="475693"/>
            <a:ext cx="116072" cy="122476"/>
          </a:xfrm>
          <a:prstGeom prst="round1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624944-52CC-8A5A-405D-FFE19F701707}"/>
              </a:ext>
            </a:extLst>
          </p:cNvPr>
          <p:cNvSpPr/>
          <p:nvPr userDrawn="1"/>
        </p:nvSpPr>
        <p:spPr>
          <a:xfrm>
            <a:off x="-203" y="333550"/>
            <a:ext cx="123471" cy="11607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396925"/>
      </p:ext>
    </p:extLst>
  </p:cSld>
  <p:clrMap bg1="lt1" tx1="dk1" bg2="lt2" tx2="dk2" accent1="accent1" accent2="accent2" accent3="accent3" accent4="accent4" accent5="accent5" accent6="accent6" hlink="hlink" folHlink="folHlink"/>
  <p:sldLayoutIdLst>
    <p:sldLayoutId id="2147483682" r:id="rId1"/>
    <p:sldLayoutId id="2147483686" r:id="rId2"/>
    <p:sldLayoutId id="2147483679" r:id="rId3"/>
    <p:sldLayoutId id="2147483680" r:id="rId4"/>
    <p:sldLayoutId id="2147483681" r:id="rId5"/>
    <p:sldLayoutId id="2147483678" r:id="rId6"/>
    <p:sldLayoutId id="2147483684" r:id="rId7"/>
    <p:sldLayoutId id="2147483683" r:id="rId8"/>
    <p:sldLayoutId id="2147483674" r:id="rId9"/>
    <p:sldLayoutId id="2147483687" r:id="rId10"/>
  </p:sldLayoutIdLst>
  <p:txStyles>
    <p:titleStyle>
      <a:lvl1pPr algn="l" defTabSz="914400" rtl="0" eaLnBrk="1" latinLnBrk="0" hangingPunct="1">
        <a:lnSpc>
          <a:spcPct val="90000"/>
        </a:lnSpc>
        <a:spcBef>
          <a:spcPct val="0"/>
        </a:spcBef>
        <a:buNone/>
        <a:defRPr sz="25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search/results/all/?keywords=healthscience.network&amp;sid=~P%3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bentobox-ds.gitbook.io/bentobox-ds-hop"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bentobox-ds.gitbook.io/bentobox-ds-hop"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85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17F1C3-E579-73F4-35AA-90844653EC1A}"/>
              </a:ext>
            </a:extLst>
          </p:cNvPr>
          <p:cNvSpPr>
            <a:spLocks noGrp="1"/>
          </p:cNvSpPr>
          <p:nvPr>
            <p:ph type="body" idx="13"/>
          </p:nvPr>
        </p:nvSpPr>
        <p:spPr/>
        <p:txBody>
          <a:bodyPr>
            <a:normAutofit fontScale="92500" lnSpcReduction="10000"/>
          </a:bodyPr>
          <a:lstStyle/>
          <a:p>
            <a:r>
              <a:rPr lang="en-US" dirty="0"/>
              <a:t>Sational is led by James, a health hacker, and </a:t>
            </a:r>
            <a:r>
              <a:rPr lang="en-US" dirty="0" err="1"/>
              <a:t>Dimy</a:t>
            </a:r>
            <a:r>
              <a:rPr lang="en-US" dirty="0"/>
              <a:t>, a technologist, both passionate about leveraging technology to address overlooked health needs. Our team combines expertise in healthcare innovation and cutting-edge technology to create engaging, secure, and impactful health solutions. We are driven by the profound need to support men facing the often stigmatized and deeply painful issue of infertility. The desperation and vulnerability of those with a genuine desire for children can lead them to take drastic measures, often at great personal and financial cost. This reality compels us to create a solution that respects and supports their journey, offering hope and tangible improvements in their health. Our collaboration with IKK classic will enable us to bring this much-needed support to a wider audience, ensuring that no one has to face this struggle alone or fall victim to schemes that exploit their desire for a family. We are committed to making a real, compassionate difference in the lives of those affected by male infertility.</a:t>
            </a:r>
          </a:p>
        </p:txBody>
      </p:sp>
      <p:sp>
        <p:nvSpPr>
          <p:cNvPr id="3" name="Text Placeholder 2">
            <a:extLst>
              <a:ext uri="{FF2B5EF4-FFF2-40B4-BE49-F238E27FC236}">
                <a16:creationId xmlns:a16="http://schemas.microsoft.com/office/drawing/2014/main" id="{8DDA9A02-78FD-8A79-CA51-90229D60678B}"/>
              </a:ext>
            </a:extLst>
          </p:cNvPr>
          <p:cNvSpPr>
            <a:spLocks noGrp="1"/>
          </p:cNvSpPr>
          <p:nvPr>
            <p:ph type="body" idx="15"/>
          </p:nvPr>
        </p:nvSpPr>
        <p:spPr/>
        <p:txBody>
          <a:bodyPr/>
          <a:lstStyle/>
          <a:p>
            <a:r>
              <a:rPr lang="en-US" dirty="0"/>
              <a:t>Germany</a:t>
            </a:r>
          </a:p>
        </p:txBody>
      </p:sp>
      <p:sp>
        <p:nvSpPr>
          <p:cNvPr id="4" name="Text Placeholder 3">
            <a:extLst>
              <a:ext uri="{FF2B5EF4-FFF2-40B4-BE49-F238E27FC236}">
                <a16:creationId xmlns:a16="http://schemas.microsoft.com/office/drawing/2014/main" id="{63E5905D-3ECB-350A-54DD-7509B4F27436}"/>
              </a:ext>
            </a:extLst>
          </p:cNvPr>
          <p:cNvSpPr>
            <a:spLocks noGrp="1"/>
          </p:cNvSpPr>
          <p:nvPr>
            <p:ph type="body" idx="16"/>
          </p:nvPr>
        </p:nvSpPr>
        <p:spPr/>
        <p:txBody>
          <a:bodyPr/>
          <a:lstStyle/>
          <a:p>
            <a:r>
              <a:rPr lang="de-DE" dirty="0" err="1"/>
              <a:t>Sational</a:t>
            </a:r>
            <a:endParaRPr lang="en-US" dirty="0"/>
          </a:p>
        </p:txBody>
      </p:sp>
      <p:sp>
        <p:nvSpPr>
          <p:cNvPr id="6" name="Text Placeholder 5">
            <a:extLst>
              <a:ext uri="{FF2B5EF4-FFF2-40B4-BE49-F238E27FC236}">
                <a16:creationId xmlns:a16="http://schemas.microsoft.com/office/drawing/2014/main" id="{0B83B598-F225-91A5-0E22-03841A636896}"/>
              </a:ext>
            </a:extLst>
          </p:cNvPr>
          <p:cNvSpPr>
            <a:spLocks noGrp="1"/>
          </p:cNvSpPr>
          <p:nvPr>
            <p:ph type="body" idx="18"/>
          </p:nvPr>
        </p:nvSpPr>
        <p:spPr/>
        <p:txBody>
          <a:bodyPr/>
          <a:lstStyle/>
          <a:p>
            <a:r>
              <a:rPr lang="en-US" dirty="0"/>
              <a:t>https://www.healthscience.network/</a:t>
            </a:r>
          </a:p>
        </p:txBody>
      </p:sp>
      <p:sp>
        <p:nvSpPr>
          <p:cNvPr id="7" name="Text Placeholder 6">
            <a:extLst>
              <a:ext uri="{FF2B5EF4-FFF2-40B4-BE49-F238E27FC236}">
                <a16:creationId xmlns:a16="http://schemas.microsoft.com/office/drawing/2014/main" id="{75B6182A-1E39-EE53-02A7-3C90950DFC50}"/>
              </a:ext>
            </a:extLst>
          </p:cNvPr>
          <p:cNvSpPr>
            <a:spLocks noGrp="1"/>
          </p:cNvSpPr>
          <p:nvPr>
            <p:ph type="body" idx="19"/>
          </p:nvPr>
        </p:nvSpPr>
        <p:spPr/>
        <p:txBody>
          <a:bodyPr>
            <a:normAutofit fontScale="70000" lnSpcReduction="20000"/>
          </a:bodyPr>
          <a:lstStyle/>
          <a:p>
            <a:r>
              <a:rPr lang="en-US" dirty="0">
                <a:hlinkClick r:id="rId3"/>
              </a:rPr>
              <a:t>https://www.linkedin.com/search/results/all/?keywords=healthscience.network&amp;sid=~P%3B</a:t>
            </a:r>
            <a:r>
              <a:rPr lang="en-US" dirty="0"/>
              <a:t> </a:t>
            </a:r>
          </a:p>
        </p:txBody>
      </p:sp>
      <p:sp>
        <p:nvSpPr>
          <p:cNvPr id="8" name="Text Placeholder 7">
            <a:extLst>
              <a:ext uri="{FF2B5EF4-FFF2-40B4-BE49-F238E27FC236}">
                <a16:creationId xmlns:a16="http://schemas.microsoft.com/office/drawing/2014/main" id="{1709F3E8-75CE-6CBA-106C-BA543687617B}"/>
              </a:ext>
            </a:extLst>
          </p:cNvPr>
          <p:cNvSpPr>
            <a:spLocks noGrp="1"/>
          </p:cNvSpPr>
          <p:nvPr>
            <p:ph type="body" idx="20"/>
          </p:nvPr>
        </p:nvSpPr>
        <p:spPr/>
        <p:txBody>
          <a:bodyPr>
            <a:normAutofit lnSpcReduction="10000"/>
          </a:bodyPr>
          <a:lstStyle/>
          <a:p>
            <a:r>
              <a:rPr lang="en-US" dirty="0"/>
              <a:t>According World Health Organization 17.5% of the global adult population experiences infertility, with male infertility rates increasing by 76.9% from 1990 to 2019, highlighting the critical need for targeted male fertility solutions​.</a:t>
            </a:r>
          </a:p>
          <a:p>
            <a:r>
              <a:rPr lang="en-US" dirty="0"/>
              <a:t>Sational is more than just an app; it’s a lifeline for men struggling with fertility issues, an often overlooked and deeply personal challenge. We understand the heartache and the silent suffering of men who are desperate to start a family but find themselves grappling with infertility. Our app offers a private, engaging, and comprehensive solution to monitor and improve reproductive health through gamification and advanced digital technology. By providing secure data collection, real-time feedback, and personalized recommendations, Sational not only addresses a critical gap but does so with empathy and respect for the emotional journey of our users.</a:t>
            </a:r>
          </a:p>
        </p:txBody>
      </p:sp>
      <p:sp>
        <p:nvSpPr>
          <p:cNvPr id="9" name="Text Placeholder 8">
            <a:extLst>
              <a:ext uri="{FF2B5EF4-FFF2-40B4-BE49-F238E27FC236}">
                <a16:creationId xmlns:a16="http://schemas.microsoft.com/office/drawing/2014/main" id="{865C8EC4-3154-79A9-41F5-32C387E285CF}"/>
              </a:ext>
            </a:extLst>
          </p:cNvPr>
          <p:cNvSpPr>
            <a:spLocks noGrp="1"/>
          </p:cNvSpPr>
          <p:nvPr>
            <p:ph type="body" idx="21"/>
          </p:nvPr>
        </p:nvSpPr>
        <p:spPr/>
        <p:txBody>
          <a:bodyPr/>
          <a:lstStyle/>
          <a:p>
            <a:endParaRPr lang="en-US" dirty="0"/>
          </a:p>
        </p:txBody>
      </p:sp>
      <p:sp>
        <p:nvSpPr>
          <p:cNvPr id="10" name="Text Placeholder 9">
            <a:extLst>
              <a:ext uri="{FF2B5EF4-FFF2-40B4-BE49-F238E27FC236}">
                <a16:creationId xmlns:a16="http://schemas.microsoft.com/office/drawing/2014/main" id="{AFA37973-B478-34F6-DBB5-B67EEA040E41}"/>
              </a:ext>
            </a:extLst>
          </p:cNvPr>
          <p:cNvSpPr>
            <a:spLocks noGrp="1"/>
          </p:cNvSpPr>
          <p:nvPr>
            <p:ph type="body" idx="22"/>
          </p:nvPr>
        </p:nvSpPr>
        <p:spPr/>
        <p:txBody>
          <a:bodyPr/>
          <a:lstStyle/>
          <a:p>
            <a:r>
              <a:rPr lang="en-US" dirty="0"/>
              <a:t>2014</a:t>
            </a:r>
          </a:p>
        </p:txBody>
      </p:sp>
      <p:sp>
        <p:nvSpPr>
          <p:cNvPr id="12" name="Text Placeholder 11">
            <a:extLst>
              <a:ext uri="{FF2B5EF4-FFF2-40B4-BE49-F238E27FC236}">
                <a16:creationId xmlns:a16="http://schemas.microsoft.com/office/drawing/2014/main" id="{8B43C568-35B6-F971-8369-E1ADF6BEEA34}"/>
              </a:ext>
            </a:extLst>
          </p:cNvPr>
          <p:cNvSpPr>
            <a:spLocks noGrp="1"/>
          </p:cNvSpPr>
          <p:nvPr>
            <p:ph type="body" idx="24"/>
          </p:nvPr>
        </p:nvSpPr>
        <p:spPr/>
        <p:txBody>
          <a:bodyPr/>
          <a:lstStyle/>
          <a:p>
            <a:r>
              <a:rPr lang="de-DE" dirty="0" err="1"/>
              <a:t>Sational</a:t>
            </a:r>
            <a:endParaRPr lang="en-US" dirty="0"/>
          </a:p>
        </p:txBody>
      </p:sp>
      <p:pic>
        <p:nvPicPr>
          <p:cNvPr id="22" name="Picture Placeholder 21">
            <a:extLst>
              <a:ext uri="{FF2B5EF4-FFF2-40B4-BE49-F238E27FC236}">
                <a16:creationId xmlns:a16="http://schemas.microsoft.com/office/drawing/2014/main" id="{5CCE0ACD-EF96-966A-6BDF-95212E2E2305}"/>
              </a:ext>
            </a:extLst>
          </p:cNvPr>
          <p:cNvPicPr>
            <a:picLocks noGrp="1" noChangeAspect="1"/>
          </p:cNvPicPr>
          <p:nvPr>
            <p:ph type="pic" idx="25"/>
          </p:nvPr>
        </p:nvPicPr>
        <p:blipFill rotWithShape="1">
          <a:blip r:embed="rId4"/>
          <a:srcRect l="1576" t="50914" r="-1576" b="1166"/>
          <a:stretch/>
        </p:blipFill>
        <p:spPr>
          <a:xfrm>
            <a:off x="10204410" y="862112"/>
            <a:ext cx="1787151" cy="1142580"/>
          </a:xfrm>
        </p:spPr>
      </p:pic>
      <p:pic>
        <p:nvPicPr>
          <p:cNvPr id="20" name="Picture Placeholder 19">
            <a:extLst>
              <a:ext uri="{FF2B5EF4-FFF2-40B4-BE49-F238E27FC236}">
                <a16:creationId xmlns:a16="http://schemas.microsoft.com/office/drawing/2014/main" id="{05D58032-6F10-3D16-D24D-0A008FAD6F18}"/>
              </a:ext>
            </a:extLst>
          </p:cNvPr>
          <p:cNvPicPr>
            <a:picLocks noGrp="1" noChangeAspect="1"/>
          </p:cNvPicPr>
          <p:nvPr>
            <p:ph type="pic" idx="23"/>
          </p:nvPr>
        </p:nvPicPr>
        <p:blipFill>
          <a:blip r:embed="rId5"/>
          <a:srcRect t="156" b="156"/>
          <a:stretch/>
        </p:blipFill>
        <p:spPr>
          <a:xfrm>
            <a:off x="1593850" y="5538788"/>
            <a:ext cx="1998663" cy="508000"/>
          </a:xfrm>
        </p:spPr>
      </p:pic>
    </p:spTree>
    <p:extLst>
      <p:ext uri="{BB962C8B-B14F-4D97-AF65-F5344CB8AC3E}">
        <p14:creationId xmlns:p14="http://schemas.microsoft.com/office/powerpoint/2010/main" val="64239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9EDAE-5882-69EA-1873-1E9182381AC3}"/>
              </a:ext>
            </a:extLst>
          </p:cNvPr>
          <p:cNvSpPr>
            <a:spLocks noGrp="1"/>
          </p:cNvSpPr>
          <p:nvPr>
            <p:ph type="body" idx="14"/>
          </p:nvPr>
        </p:nvSpPr>
        <p:spPr/>
        <p:txBody>
          <a:bodyPr>
            <a:normAutofit fontScale="92500" lnSpcReduction="20000"/>
          </a:bodyPr>
          <a:lstStyle/>
          <a:p>
            <a:r>
              <a:rPr lang="en-US" dirty="0"/>
              <a:t>Male Fertility Health</a:t>
            </a:r>
          </a:p>
          <a:p>
            <a:r>
              <a:rPr lang="en-US" dirty="0"/>
              <a:t>Male infertility is a significant yet often overlooked health issue, contributing to nearly half of all infertility cases globally. Despite its prevalence, resources and support systems for men facing fertility challenges are sparse. This issue is compounded by social stigma and privacy concerns, deterring men from seeking help and discussing their fertility issues openly. The rising rates of male infertility, with a 76.9% increase from 1990 to 2019, highlight the urgent need for targeted interventions and accessible health solutions (source: World Health Organization).</a:t>
            </a:r>
          </a:p>
          <a:p>
            <a:endParaRPr lang="en-US" dirty="0"/>
          </a:p>
          <a:p>
            <a:r>
              <a:rPr lang="en-US" dirty="0"/>
              <a:t>Target Group</a:t>
            </a:r>
          </a:p>
          <a:p>
            <a:r>
              <a:rPr lang="en-US" dirty="0"/>
              <a:t>Men Facing Fertility Challenges</a:t>
            </a:r>
          </a:p>
          <a:p>
            <a:r>
              <a:rPr lang="en-US" dirty="0"/>
              <a:t>The primary target group for Sational includes men who are experiencing fertility issues or are interested in monitoring and improving their reproductive health. This group spans a wide age range, typically including men from their early 20s to late 40s. These individuals may be seeking to conceive naturally, improve their overall health metrics, or reduce their reliance on costly fertility treatments. The app is designed to cater to those who value privacy, desire actionable insights into their health, and are motivated by engaging, gamified health management tools.</a:t>
            </a:r>
          </a:p>
        </p:txBody>
      </p:sp>
      <p:pic>
        <p:nvPicPr>
          <p:cNvPr id="14" name="Content Placeholder 13">
            <a:extLst>
              <a:ext uri="{FF2B5EF4-FFF2-40B4-BE49-F238E27FC236}">
                <a16:creationId xmlns:a16="http://schemas.microsoft.com/office/drawing/2014/main" id="{1133CCC9-71C6-F748-A56A-4CCD6E8971E1}"/>
              </a:ext>
            </a:extLst>
          </p:cNvPr>
          <p:cNvPicPr>
            <a:picLocks noGrp="1" noChangeAspect="1"/>
          </p:cNvPicPr>
          <p:nvPr>
            <p:ph sz="quarter" idx="19"/>
          </p:nvPr>
        </p:nvPicPr>
        <p:blipFill>
          <a:blip r:embed="rId2"/>
          <a:stretch>
            <a:fillRect/>
          </a:stretch>
        </p:blipFill>
        <p:spPr>
          <a:xfrm>
            <a:off x="8625699" y="4416425"/>
            <a:ext cx="2917789" cy="1884363"/>
          </a:xfrm>
        </p:spPr>
      </p:pic>
      <p:sp>
        <p:nvSpPr>
          <p:cNvPr id="5" name="Text Placeholder 4">
            <a:extLst>
              <a:ext uri="{FF2B5EF4-FFF2-40B4-BE49-F238E27FC236}">
                <a16:creationId xmlns:a16="http://schemas.microsoft.com/office/drawing/2014/main" id="{AA4EBF9F-C0C7-D9FC-97EE-8FDC2B4A4718}"/>
              </a:ext>
            </a:extLst>
          </p:cNvPr>
          <p:cNvSpPr>
            <a:spLocks noGrp="1"/>
          </p:cNvSpPr>
          <p:nvPr>
            <p:ph type="body" idx="20"/>
          </p:nvPr>
        </p:nvSpPr>
        <p:spPr>
          <a:xfrm>
            <a:off x="4314813" y="1280570"/>
            <a:ext cx="7628709" cy="2799940"/>
          </a:xfrm>
        </p:spPr>
        <p:txBody>
          <a:bodyPr>
            <a:normAutofit lnSpcReduction="10000"/>
          </a:bodyPr>
          <a:lstStyle/>
          <a:p>
            <a:pPr marL="0" indent="0">
              <a:buNone/>
            </a:pPr>
            <a:r>
              <a:rPr lang="en-US" dirty="0"/>
              <a:t>Sational is a gamified health solution focused on improving male fertility through engaging and secure digital technology.</a:t>
            </a:r>
          </a:p>
          <a:p>
            <a:pPr marL="0" indent="0">
              <a:buNone/>
            </a:pPr>
            <a:r>
              <a:rPr lang="en-US" dirty="0"/>
              <a:t>Key Features</a:t>
            </a:r>
          </a:p>
          <a:p>
            <a:pPr marL="342900" indent="-342900">
              <a:buFont typeface="+mj-lt"/>
              <a:buAutoNum type="arabicPeriod"/>
            </a:pPr>
            <a:r>
              <a:rPr lang="en-US" u="sng" dirty="0"/>
              <a:t>Privacy and Security:</a:t>
            </a:r>
            <a:r>
              <a:rPr lang="en-US" dirty="0"/>
              <a:t> </a:t>
            </a:r>
            <a:r>
              <a:rPr lang="en-US" b="1" dirty="0"/>
              <a:t>Anonymous Data Collection</a:t>
            </a:r>
            <a:r>
              <a:rPr lang="en-US" dirty="0"/>
              <a:t>: Ensures user privacy. </a:t>
            </a:r>
            <a:r>
              <a:rPr lang="en-US" b="1" dirty="0"/>
              <a:t>Secure Sharing</a:t>
            </a:r>
            <a:r>
              <a:rPr lang="en-US" dirty="0"/>
              <a:t>: Allows confidential sharing of health metrics. </a:t>
            </a:r>
          </a:p>
          <a:p>
            <a:pPr marL="342900" indent="-342900">
              <a:buFont typeface="+mj-lt"/>
              <a:buAutoNum type="arabicPeriod"/>
            </a:pPr>
            <a:r>
              <a:rPr lang="en-US" u="sng" dirty="0"/>
              <a:t>Gamification Elements</a:t>
            </a:r>
            <a:r>
              <a:rPr lang="en-US" dirty="0"/>
              <a:t>:</a:t>
            </a:r>
            <a:r>
              <a:rPr lang="en-US" b="1" dirty="0"/>
              <a:t> Leaderboards: </a:t>
            </a:r>
            <a:r>
              <a:rPr lang="en-US" dirty="0"/>
              <a:t>Motivates users by comparing their progress with others. </a:t>
            </a:r>
            <a:r>
              <a:rPr lang="en-US" b="1" dirty="0"/>
              <a:t>Challenges and Rewards</a:t>
            </a:r>
            <a:r>
              <a:rPr lang="en-US" dirty="0"/>
              <a:t>: Encourages healthy behaviors with badges and points.</a:t>
            </a:r>
          </a:p>
          <a:p>
            <a:pPr marL="342900" indent="-342900">
              <a:buFont typeface="+mj-lt"/>
              <a:buAutoNum type="arabicPeriod"/>
            </a:pPr>
            <a:r>
              <a:rPr lang="en-US" u="sng" dirty="0"/>
              <a:t>Comprehensive Health Tracking</a:t>
            </a:r>
            <a:r>
              <a:rPr lang="en-US" dirty="0"/>
              <a:t>: </a:t>
            </a:r>
            <a:r>
              <a:rPr lang="en-US" b="1" dirty="0"/>
              <a:t>Semen Analysis</a:t>
            </a:r>
            <a:r>
              <a:rPr lang="en-US" dirty="0"/>
              <a:t>: Logs sperm count, motility, and morphology. </a:t>
            </a:r>
            <a:r>
              <a:rPr lang="en-US" b="1" dirty="0"/>
              <a:t>Lifestyle Tracking</a:t>
            </a:r>
            <a:r>
              <a:rPr lang="en-US" dirty="0"/>
              <a:t>: Monitors diet, exercise, sleep, and stress.</a:t>
            </a:r>
          </a:p>
          <a:p>
            <a:pPr marL="342900" indent="-342900">
              <a:buFont typeface="+mj-lt"/>
              <a:buAutoNum type="arabicPeriod"/>
            </a:pPr>
            <a:r>
              <a:rPr lang="en-US" u="sng" dirty="0"/>
              <a:t>Educational Resources</a:t>
            </a:r>
            <a:r>
              <a:rPr lang="en-US" dirty="0"/>
              <a:t>: </a:t>
            </a:r>
            <a:r>
              <a:rPr lang="en-US" b="1" dirty="0"/>
              <a:t>Information Hub</a:t>
            </a:r>
            <a:r>
              <a:rPr lang="en-US" dirty="0"/>
              <a:t>: Offers articles, videos, and expert advice. </a:t>
            </a:r>
            <a:r>
              <a:rPr lang="en-US" b="1" dirty="0"/>
              <a:t>Personalized Tips</a:t>
            </a:r>
            <a:r>
              <a:rPr lang="en-US" dirty="0"/>
              <a:t>: Gives tailored ai driven health recommendations.</a:t>
            </a:r>
          </a:p>
        </p:txBody>
      </p:sp>
      <p:pic>
        <p:nvPicPr>
          <p:cNvPr id="11" name="Content Placeholder 10">
            <a:extLst>
              <a:ext uri="{FF2B5EF4-FFF2-40B4-BE49-F238E27FC236}">
                <a16:creationId xmlns:a16="http://schemas.microsoft.com/office/drawing/2014/main" id="{BD56DA1B-BDED-FA42-7272-5228181F1C67}"/>
              </a:ext>
            </a:extLst>
          </p:cNvPr>
          <p:cNvPicPr>
            <a:picLocks noGrp="1" noChangeAspect="1"/>
          </p:cNvPicPr>
          <p:nvPr>
            <p:ph sz="quarter" idx="18"/>
          </p:nvPr>
        </p:nvPicPr>
        <p:blipFill>
          <a:blip r:embed="rId3"/>
          <a:stretch>
            <a:fillRect/>
          </a:stretch>
        </p:blipFill>
        <p:spPr>
          <a:xfrm>
            <a:off x="4551432" y="4413250"/>
            <a:ext cx="3320911" cy="1885950"/>
          </a:xfrm>
        </p:spPr>
      </p:pic>
    </p:spTree>
    <p:extLst>
      <p:ext uri="{BB962C8B-B14F-4D97-AF65-F5344CB8AC3E}">
        <p14:creationId xmlns:p14="http://schemas.microsoft.com/office/powerpoint/2010/main" val="88672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B4BBF1-31A7-1389-0F6D-DC59ACDF5273}"/>
              </a:ext>
            </a:extLst>
          </p:cNvPr>
          <p:cNvSpPr>
            <a:spLocks noGrp="1"/>
          </p:cNvSpPr>
          <p:nvPr>
            <p:ph type="body" idx="14"/>
          </p:nvPr>
        </p:nvSpPr>
        <p:spPr/>
        <p:txBody>
          <a:bodyPr/>
          <a:lstStyle/>
          <a:p>
            <a:r>
              <a:rPr lang="en-US" dirty="0"/>
              <a:t>- Sational targets the often-overlooked issue of male fertility, providing a private, engaging, and comprehensive platform for men to monitor and improve their reproductive health.</a:t>
            </a:r>
          </a:p>
          <a:p>
            <a:r>
              <a:rPr lang="en-US" dirty="0"/>
              <a:t>- By using gamification and secure data collection, the app addresses privacy concerns and motivates men to engage in healthier behaviors, thus filling a significant gap in available resources for male reproductive health.</a:t>
            </a:r>
          </a:p>
        </p:txBody>
      </p:sp>
      <p:sp>
        <p:nvSpPr>
          <p:cNvPr id="3" name="Text Placeholder 2">
            <a:extLst>
              <a:ext uri="{FF2B5EF4-FFF2-40B4-BE49-F238E27FC236}">
                <a16:creationId xmlns:a16="http://schemas.microsoft.com/office/drawing/2014/main" id="{49C4D240-B7EA-6283-08FD-BE5CA96CBAC8}"/>
              </a:ext>
            </a:extLst>
          </p:cNvPr>
          <p:cNvSpPr>
            <a:spLocks noGrp="1"/>
          </p:cNvSpPr>
          <p:nvPr>
            <p:ph type="body" idx="15"/>
          </p:nvPr>
        </p:nvSpPr>
        <p:spPr/>
        <p:txBody>
          <a:bodyPr/>
          <a:lstStyle/>
          <a:p>
            <a:r>
              <a:rPr lang="en-US" b="1" dirty="0"/>
              <a:t>- Phase 1: Development and Testing </a:t>
            </a:r>
            <a:r>
              <a:rPr lang="en-US" dirty="0"/>
              <a:t>Collaborate with IKK and healthcare professionals to develop and refine the app, conducting initial user testing.</a:t>
            </a:r>
          </a:p>
          <a:p>
            <a:r>
              <a:rPr lang="en-US" b="1" dirty="0"/>
              <a:t>- Phase 2: Launch and Promotion </a:t>
            </a:r>
            <a:r>
              <a:rPr lang="en-US" dirty="0"/>
              <a:t>Integrate the app with IKK’s existing services, leveraging IKK’s network to reach potential users through targeted marketing campaigns.</a:t>
            </a:r>
          </a:p>
          <a:p>
            <a:r>
              <a:rPr lang="en-US" dirty="0"/>
              <a:t>- </a:t>
            </a:r>
            <a:r>
              <a:rPr lang="en-US" b="1" dirty="0"/>
              <a:t>Phase 3: Scaling and Improvement</a:t>
            </a:r>
            <a:r>
              <a:rPr lang="en-US" dirty="0"/>
              <a:t> Expand the app’s features based on user feedback and emerging research, while continuously promoting the app to increase user base and impact.</a:t>
            </a:r>
          </a:p>
        </p:txBody>
      </p:sp>
      <p:sp>
        <p:nvSpPr>
          <p:cNvPr id="4" name="Text Placeholder 3">
            <a:extLst>
              <a:ext uri="{FF2B5EF4-FFF2-40B4-BE49-F238E27FC236}">
                <a16:creationId xmlns:a16="http://schemas.microsoft.com/office/drawing/2014/main" id="{C2FC37E9-BEEF-14F9-E981-CBD9B255C74E}"/>
              </a:ext>
            </a:extLst>
          </p:cNvPr>
          <p:cNvSpPr>
            <a:spLocks noGrp="1"/>
          </p:cNvSpPr>
          <p:nvPr>
            <p:ph type="body" idx="16"/>
          </p:nvPr>
        </p:nvSpPr>
        <p:spPr/>
        <p:txBody>
          <a:bodyPr/>
          <a:lstStyle/>
          <a:p>
            <a:r>
              <a:rPr lang="en-US" dirty="0"/>
              <a:t>- Sational is at the prototype stage, with core features developed and initial user testing underway.</a:t>
            </a:r>
          </a:p>
          <a:p>
            <a:r>
              <a:rPr lang="en-US" dirty="0"/>
              <a:t>- We have conducted preliminary tests with a small user group, receiving positive feedback on usability and engagement.</a:t>
            </a:r>
          </a:p>
          <a:p>
            <a:r>
              <a:rPr lang="en-US" dirty="0"/>
              <a:t>- The approach leverages proven gamification strategies from successful health and wellness apps, ensuring a solid foundation for further development and implementation.</a:t>
            </a:r>
          </a:p>
        </p:txBody>
      </p:sp>
    </p:spTree>
    <p:extLst>
      <p:ext uri="{BB962C8B-B14F-4D97-AF65-F5344CB8AC3E}">
        <p14:creationId xmlns:p14="http://schemas.microsoft.com/office/powerpoint/2010/main" val="53729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7C2A4A-188C-4BF3-69F5-242E834B2750}"/>
              </a:ext>
            </a:extLst>
          </p:cNvPr>
          <p:cNvSpPr>
            <a:spLocks noGrp="1"/>
          </p:cNvSpPr>
          <p:nvPr>
            <p:ph type="body" idx="14"/>
          </p:nvPr>
        </p:nvSpPr>
        <p:spPr/>
        <p:txBody>
          <a:bodyPr>
            <a:normAutofit/>
          </a:bodyPr>
          <a:lstStyle/>
          <a:p>
            <a:pPr marL="0" indent="0">
              <a:buNone/>
            </a:pPr>
            <a:r>
              <a:rPr lang="en-US" b="1" dirty="0"/>
              <a:t>Phase 1: Development and Testing</a:t>
            </a:r>
          </a:p>
          <a:p>
            <a:r>
              <a:rPr lang="en-US" dirty="0"/>
              <a:t>Collaborate with IKK and healthcare professionals to finalize the app’s framework.</a:t>
            </a:r>
          </a:p>
          <a:p>
            <a:r>
              <a:rPr lang="en-US" dirty="0"/>
              <a:t>Conduct comprehensive user testing to refine features and ensure usability.</a:t>
            </a:r>
          </a:p>
          <a:p>
            <a:pPr marL="0" indent="0">
              <a:buNone/>
            </a:pPr>
            <a:r>
              <a:rPr lang="en-US" b="1" dirty="0"/>
              <a:t>Phase 2: Launch and Promotion</a:t>
            </a:r>
          </a:p>
          <a:p>
            <a:r>
              <a:rPr lang="en-US" dirty="0"/>
              <a:t>Integrate Sational with IKK’s existing healthcare services.</a:t>
            </a:r>
          </a:p>
          <a:p>
            <a:r>
              <a:rPr lang="en-US" dirty="0"/>
              <a:t>Execute targeted marketing campaigns to reach the target audience.</a:t>
            </a:r>
          </a:p>
          <a:p>
            <a:pPr marL="0" indent="0">
              <a:buNone/>
            </a:pPr>
            <a:r>
              <a:rPr lang="en-US" b="1" dirty="0"/>
              <a:t>Phase 3: Scaling and Improvement</a:t>
            </a:r>
          </a:p>
          <a:p>
            <a:r>
              <a:rPr lang="en-US" dirty="0"/>
              <a:t>Gather user feedback to make continuous enhancements.</a:t>
            </a:r>
          </a:p>
          <a:p>
            <a:r>
              <a:rPr lang="en-US" dirty="0"/>
              <a:t>Expand app features and services based on emerging health research and user needs.</a:t>
            </a:r>
          </a:p>
          <a:p>
            <a:r>
              <a:rPr lang="en-US" dirty="0"/>
              <a:t>Leverage IKK’s network to broaden the app’s reach and impact.</a:t>
            </a:r>
          </a:p>
        </p:txBody>
      </p:sp>
      <p:sp>
        <p:nvSpPr>
          <p:cNvPr id="3" name="Text Placeholder 2">
            <a:extLst>
              <a:ext uri="{FF2B5EF4-FFF2-40B4-BE49-F238E27FC236}">
                <a16:creationId xmlns:a16="http://schemas.microsoft.com/office/drawing/2014/main" id="{5DD77C83-AADF-A77C-8FCE-71DA799D7713}"/>
              </a:ext>
            </a:extLst>
          </p:cNvPr>
          <p:cNvSpPr>
            <a:spLocks noGrp="1"/>
          </p:cNvSpPr>
          <p:nvPr>
            <p:ph type="body" sz="quarter" idx="16"/>
          </p:nvPr>
        </p:nvSpPr>
        <p:spPr/>
        <p:txBody>
          <a:bodyPr/>
          <a:lstStyle/>
          <a:p>
            <a:r>
              <a:rPr lang="en-US" b="1" dirty="0"/>
              <a:t>Motivation: </a:t>
            </a:r>
            <a:r>
              <a:rPr lang="en-US" dirty="0"/>
              <a:t>Our goal is to help families to address the overlooked issue of male fertility health by providing an innovative, engaging, and private solution. Partnering with IKK enables us to leverage their expertise and network to achieve this impact.</a:t>
            </a:r>
          </a:p>
          <a:p>
            <a:r>
              <a:rPr lang="en-US" b="1" dirty="0"/>
              <a:t>Collaboration Models:</a:t>
            </a:r>
            <a:r>
              <a:rPr lang="en-US" dirty="0"/>
              <a:t> We are interested in joint development and co-branding opportunities, integrating our app into IKK’s healthcare offerings, and collaborating on research and user engagement strategies.</a:t>
            </a:r>
          </a:p>
          <a:p>
            <a:r>
              <a:rPr lang="en-US" b="1" dirty="0"/>
              <a:t>Desired Outcomes: </a:t>
            </a:r>
            <a:r>
              <a:rPr lang="en-US" dirty="0"/>
              <a:t>Improved male fertility health awareness, reduced financial burden of fertility treatments, and enhanced overall health outcomes for users through a scalable, impactful digital health solution.</a:t>
            </a:r>
          </a:p>
        </p:txBody>
      </p:sp>
      <p:sp>
        <p:nvSpPr>
          <p:cNvPr id="4" name="Text Placeholder 3">
            <a:extLst>
              <a:ext uri="{FF2B5EF4-FFF2-40B4-BE49-F238E27FC236}">
                <a16:creationId xmlns:a16="http://schemas.microsoft.com/office/drawing/2014/main" id="{AE51A6A4-11B3-8157-A08E-B591330D1A74}"/>
              </a:ext>
            </a:extLst>
          </p:cNvPr>
          <p:cNvSpPr>
            <a:spLocks noGrp="1"/>
          </p:cNvSpPr>
          <p:nvPr>
            <p:ph type="body" sz="quarter" idx="17"/>
          </p:nvPr>
        </p:nvSpPr>
        <p:spPr/>
        <p:txBody>
          <a:bodyPr/>
          <a:lstStyle/>
          <a:p>
            <a:r>
              <a:rPr lang="en-US" dirty="0">
                <a:hlinkClick r:id="rId2"/>
              </a:rPr>
              <a:t>https://bentobox-ds.gitbook.io/bentobox-ds-hop</a:t>
            </a:r>
            <a:endParaRPr lang="en-US" dirty="0"/>
          </a:p>
          <a:p>
            <a:r>
              <a:rPr lang="en-US" dirty="0"/>
              <a:t>Past Projects: Our team has previously developed health tech solutions focusing on building hospitals within VAMED Group.</a:t>
            </a:r>
          </a:p>
        </p:txBody>
      </p:sp>
    </p:spTree>
    <p:extLst>
      <p:ext uri="{BB962C8B-B14F-4D97-AF65-F5344CB8AC3E}">
        <p14:creationId xmlns:p14="http://schemas.microsoft.com/office/powerpoint/2010/main" val="183214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F3D7-304A-0B8B-8BD8-358613E90348}"/>
              </a:ext>
            </a:extLst>
          </p:cNvPr>
          <p:cNvSpPr>
            <a:spLocks noGrp="1"/>
          </p:cNvSpPr>
          <p:nvPr>
            <p:ph type="title"/>
          </p:nvPr>
        </p:nvSpPr>
        <p:spPr/>
        <p:txBody>
          <a:bodyPr>
            <a:normAutofit/>
          </a:bodyPr>
          <a:lstStyle/>
          <a:p>
            <a:r>
              <a:rPr lang="en-US" dirty="0"/>
              <a:t>Video Description – User Interaction with Sational</a:t>
            </a:r>
          </a:p>
        </p:txBody>
      </p:sp>
      <p:sp>
        <p:nvSpPr>
          <p:cNvPr id="3" name="Text Placeholder 2">
            <a:extLst>
              <a:ext uri="{FF2B5EF4-FFF2-40B4-BE49-F238E27FC236}">
                <a16:creationId xmlns:a16="http://schemas.microsoft.com/office/drawing/2014/main" id="{98A12DEA-72AC-3A10-02A0-44615CF95C88}"/>
              </a:ext>
            </a:extLst>
          </p:cNvPr>
          <p:cNvSpPr>
            <a:spLocks noGrp="1"/>
          </p:cNvSpPr>
          <p:nvPr>
            <p:ph type="body" idx="1"/>
          </p:nvPr>
        </p:nvSpPr>
        <p:spPr/>
        <p:txBody>
          <a:bodyPr>
            <a:normAutofit fontScale="85000" lnSpcReduction="20000"/>
          </a:bodyPr>
          <a:lstStyle/>
          <a:p>
            <a:r>
              <a:rPr lang="en-US" dirty="0"/>
              <a:t>1. User Onboarding:</a:t>
            </a:r>
          </a:p>
          <a:p>
            <a:r>
              <a:rPr lang="en-US" dirty="0"/>
              <a:t>   - The user starts by creating an account and setting up their profile, which includes basic health information and goals.</a:t>
            </a:r>
          </a:p>
          <a:p>
            <a:r>
              <a:rPr lang="en-US" dirty="0"/>
              <a:t>2. Health Data Input:</a:t>
            </a:r>
          </a:p>
          <a:p>
            <a:r>
              <a:rPr lang="en-US" dirty="0"/>
              <a:t>   - Users log their health metrics, including results from at-home sperm test kits, diet, exercise, sleep patterns, and stress levels. The input process is straightforward and secure, ensuring user privacy.</a:t>
            </a:r>
          </a:p>
          <a:p>
            <a:r>
              <a:rPr lang="en-US" dirty="0"/>
              <a:t>3. Dashboard Overview:</a:t>
            </a:r>
          </a:p>
          <a:p>
            <a:r>
              <a:rPr lang="en-US" dirty="0"/>
              <a:t>   - The main dashboard provides a comprehensive overview of the user's health data, displaying key metrics like sperm count, motility, and morphology. It also tracks lifestyle factors such as diet and exercise.</a:t>
            </a:r>
          </a:p>
          <a:p>
            <a:r>
              <a:rPr lang="en-US" dirty="0"/>
              <a:t>4. Gamification Elements:</a:t>
            </a:r>
          </a:p>
          <a:p>
            <a:r>
              <a:rPr lang="en-US" dirty="0"/>
              <a:t>   - The dashboard includes leaderboards where users can see how their health metrics compare with others anonymously. This competitive element motivates users to improve their health scores.</a:t>
            </a:r>
          </a:p>
          <a:p>
            <a:r>
              <a:rPr lang="en-US" dirty="0"/>
              <a:t>   - Users can participate in challenges and earn rewards, such as badges and points, for achieving specific health goals.</a:t>
            </a:r>
          </a:p>
          <a:p>
            <a:r>
              <a:rPr lang="en-US" dirty="0"/>
              <a:t>5. Instant Feedback and Recommendations:</a:t>
            </a:r>
          </a:p>
          <a:p>
            <a:r>
              <a:rPr lang="en-US" dirty="0"/>
              <a:t>   - The app provides real-time feedback on the logged data, helping users understand their results and offering personalized health recommendations.</a:t>
            </a:r>
          </a:p>
          <a:p>
            <a:r>
              <a:rPr lang="en-US" dirty="0"/>
              <a:t>   - Educational resources are available, including articles, videos, and expert advice on improving male fertility and overall health.</a:t>
            </a:r>
          </a:p>
          <a:p>
            <a:r>
              <a:rPr lang="en-US" dirty="0"/>
              <a:t>6. Progress Tracking:</a:t>
            </a:r>
          </a:p>
          <a:p>
            <a:r>
              <a:rPr lang="en-US" dirty="0"/>
              <a:t>   - Users can track their progress over time through visual graphs and reports, making it easy to see improvements and identify areas needing attention.</a:t>
            </a:r>
          </a:p>
          <a:p>
            <a:r>
              <a:rPr lang="en-US" dirty="0"/>
              <a:t>7. Secure Sharing:</a:t>
            </a:r>
          </a:p>
          <a:p>
            <a:r>
              <a:rPr lang="en-US" dirty="0"/>
              <a:t>   - The app allows for secure peer-to-peer sharing of health metrics with healthcare providers, enabling users to get professional insights while maintaining confidentiality.</a:t>
            </a:r>
          </a:p>
        </p:txBody>
      </p:sp>
      <p:pic>
        <p:nvPicPr>
          <p:cNvPr id="7" name="Content Placeholder 6">
            <a:extLst>
              <a:ext uri="{FF2B5EF4-FFF2-40B4-BE49-F238E27FC236}">
                <a16:creationId xmlns:a16="http://schemas.microsoft.com/office/drawing/2014/main" id="{29EEACF9-CD00-EB7A-C0CB-065CBD274E56}"/>
              </a:ext>
            </a:extLst>
          </p:cNvPr>
          <p:cNvPicPr>
            <a:picLocks noGrp="1" noChangeAspect="1"/>
          </p:cNvPicPr>
          <p:nvPr>
            <p:ph sz="quarter" idx="13"/>
          </p:nvPr>
        </p:nvPicPr>
        <p:blipFill>
          <a:blip r:embed="rId4"/>
          <a:stretch>
            <a:fillRect/>
          </a:stretch>
        </p:blipFill>
        <p:spPr>
          <a:xfrm>
            <a:off x="8425703" y="868363"/>
            <a:ext cx="3320957" cy="1885950"/>
          </a:xfrm>
        </p:spPr>
      </p:pic>
      <p:pic>
        <p:nvPicPr>
          <p:cNvPr id="12" name="Dashboard for male fertility">
            <a:hlinkClick r:id="" action="ppaction://media"/>
            <a:extLst>
              <a:ext uri="{FF2B5EF4-FFF2-40B4-BE49-F238E27FC236}">
                <a16:creationId xmlns:a16="http://schemas.microsoft.com/office/drawing/2014/main" id="{93D158D4-BFA0-83CB-4233-E805DFE0D6EB}"/>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153400" y="3489325"/>
            <a:ext cx="3865563" cy="2174875"/>
          </a:xfrm>
        </p:spPr>
      </p:pic>
    </p:spTree>
    <p:extLst>
      <p:ext uri="{BB962C8B-B14F-4D97-AF65-F5344CB8AC3E}">
        <p14:creationId xmlns:p14="http://schemas.microsoft.com/office/powerpoint/2010/main" val="550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9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CDFC-85DF-C645-4E43-C03F28866CFC}"/>
              </a:ext>
            </a:extLst>
          </p:cNvPr>
          <p:cNvSpPr>
            <a:spLocks noGrp="1"/>
          </p:cNvSpPr>
          <p:nvPr>
            <p:ph type="title"/>
          </p:nvPr>
        </p:nvSpPr>
        <p:spPr/>
        <p:txBody>
          <a:bodyPr/>
          <a:lstStyle/>
          <a:p>
            <a:r>
              <a:rPr lang="en-US" dirty="0"/>
              <a:t>How Sational Works: Technical Background</a:t>
            </a:r>
          </a:p>
        </p:txBody>
      </p:sp>
      <p:sp>
        <p:nvSpPr>
          <p:cNvPr id="3" name="Text Placeholder 2">
            <a:extLst>
              <a:ext uri="{FF2B5EF4-FFF2-40B4-BE49-F238E27FC236}">
                <a16:creationId xmlns:a16="http://schemas.microsoft.com/office/drawing/2014/main" id="{2EC4EDEF-C03E-101D-0041-C049D988FBBA}"/>
              </a:ext>
            </a:extLst>
          </p:cNvPr>
          <p:cNvSpPr>
            <a:spLocks noGrp="1"/>
          </p:cNvSpPr>
          <p:nvPr>
            <p:ph type="body" idx="1"/>
          </p:nvPr>
        </p:nvSpPr>
        <p:spPr/>
        <p:txBody>
          <a:bodyPr>
            <a:normAutofit/>
          </a:bodyPr>
          <a:lstStyle/>
          <a:p>
            <a:r>
              <a:rPr lang="en-US" sz="1200" dirty="0"/>
              <a:t>Sational is a gamified health app designed to improve male fertility through secure, engaging, and comprehensive digital solutions. The app integrates advanced technologies to provide users with real-time feedback, personalized recommendations, and a private platform to track and enhance their reproductive health.</a:t>
            </a:r>
          </a:p>
          <a:p>
            <a:endParaRPr lang="en-US" sz="1200" dirty="0"/>
          </a:p>
          <a:p>
            <a:r>
              <a:rPr lang="en-US" sz="1200" b="1" dirty="0"/>
              <a:t>Key Components and Technologies</a:t>
            </a:r>
          </a:p>
          <a:p>
            <a:r>
              <a:rPr lang="en-US" sz="1200" dirty="0"/>
              <a:t>1. User Onboarding and Profile Management</a:t>
            </a:r>
          </a:p>
          <a:p>
            <a:r>
              <a:rPr lang="en-US" sz="1200" dirty="0"/>
              <a:t>2. Data Collection and Integration</a:t>
            </a:r>
          </a:p>
          <a:p>
            <a:r>
              <a:rPr lang="en-US" sz="1200" dirty="0"/>
              <a:t>3. Data Storage and Security</a:t>
            </a:r>
          </a:p>
          <a:p>
            <a:r>
              <a:rPr lang="en-US" sz="1200" dirty="0"/>
              <a:t>4. Gamification Engine</a:t>
            </a:r>
          </a:p>
          <a:p>
            <a:r>
              <a:rPr lang="en-US" sz="1200" dirty="0"/>
              <a:t>5. Real-Time Feedback and Recommendations</a:t>
            </a:r>
          </a:p>
          <a:p>
            <a:r>
              <a:rPr lang="en-US" sz="1200" dirty="0"/>
              <a:t>6. Educational Resources</a:t>
            </a:r>
          </a:p>
          <a:p>
            <a:r>
              <a:rPr lang="en-US" sz="1200" dirty="0"/>
              <a:t>7. User Interface (UI) and Experience (UX)</a:t>
            </a:r>
          </a:p>
          <a:p>
            <a:r>
              <a:rPr lang="en-US" sz="1200" dirty="0"/>
              <a:t>8. Monitoring and Continuous Improvement</a:t>
            </a:r>
          </a:p>
          <a:p>
            <a:endParaRPr lang="en-US" sz="1200" dirty="0"/>
          </a:p>
          <a:p>
            <a:r>
              <a:rPr lang="en-US" sz="1200" dirty="0">
                <a:hlinkClick r:id="rId2"/>
              </a:rPr>
              <a:t>https://bentobox-ds.gitbook.io/bentobox-ds-hop</a:t>
            </a:r>
            <a:r>
              <a:rPr lang="en-US" sz="1200" dirty="0"/>
              <a:t> </a:t>
            </a:r>
          </a:p>
        </p:txBody>
      </p:sp>
      <p:pic>
        <p:nvPicPr>
          <p:cNvPr id="6" name="Content Placeholder 5">
            <a:extLst>
              <a:ext uri="{FF2B5EF4-FFF2-40B4-BE49-F238E27FC236}">
                <a16:creationId xmlns:a16="http://schemas.microsoft.com/office/drawing/2014/main" id="{F1FBCBDE-3537-0DE0-C026-8BD5647F122E}"/>
              </a:ext>
            </a:extLst>
          </p:cNvPr>
          <p:cNvPicPr>
            <a:picLocks noGrp="1" noChangeAspect="1"/>
          </p:cNvPicPr>
          <p:nvPr>
            <p:ph sz="quarter" idx="13"/>
          </p:nvPr>
        </p:nvPicPr>
        <p:blipFill>
          <a:blip r:embed="rId3"/>
          <a:stretch>
            <a:fillRect/>
          </a:stretch>
        </p:blipFill>
        <p:spPr>
          <a:xfrm>
            <a:off x="249238" y="1713681"/>
            <a:ext cx="7431087" cy="3781476"/>
          </a:xfrm>
        </p:spPr>
      </p:pic>
    </p:spTree>
    <p:extLst>
      <p:ext uri="{BB962C8B-B14F-4D97-AF65-F5344CB8AC3E}">
        <p14:creationId xmlns:p14="http://schemas.microsoft.com/office/powerpoint/2010/main" val="109023905"/>
      </p:ext>
    </p:extLst>
  </p:cSld>
  <p:clrMapOvr>
    <a:masterClrMapping/>
  </p:clrMapOvr>
</p:sld>
</file>

<file path=ppt/theme/theme1.xml><?xml version="1.0" encoding="utf-8"?>
<a:theme xmlns:a="http://schemas.openxmlformats.org/drawingml/2006/main" name="Submission Template">
  <a:themeElements>
    <a:clrScheme name="Custom 1">
      <a:dk1>
        <a:srgbClr val="4A4A4A"/>
      </a:dk1>
      <a:lt1>
        <a:srgbClr val="FFFFFF"/>
      </a:lt1>
      <a:dk2>
        <a:srgbClr val="F2F2F2"/>
      </a:dk2>
      <a:lt2>
        <a:srgbClr val="4A4A4A"/>
      </a:lt2>
      <a:accent1>
        <a:srgbClr val="E62F66"/>
      </a:accent1>
      <a:accent2>
        <a:srgbClr val="E74D4E"/>
      </a:accent2>
      <a:accent3>
        <a:srgbClr val="EC762E"/>
      </a:accent3>
      <a:accent4>
        <a:srgbClr val="F39719"/>
      </a:accent4>
      <a:accent5>
        <a:srgbClr val="FACD8E"/>
      </a:accent5>
      <a:accent6>
        <a:srgbClr val="163C68"/>
      </a:accent6>
      <a:hlink>
        <a:srgbClr val="EC752E"/>
      </a:hlink>
      <a:folHlink>
        <a:srgbClr val="EC752E"/>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7B669D26C8494CA7785679D8B2A5ED" ma:contentTypeVersion="19" ma:contentTypeDescription="Create a new document." ma:contentTypeScope="" ma:versionID="27e4bc694ad510971271580c8333b98d">
  <xsd:schema xmlns:xsd="http://www.w3.org/2001/XMLSchema" xmlns:xs="http://www.w3.org/2001/XMLSchema" xmlns:p="http://schemas.microsoft.com/office/2006/metadata/properties" xmlns:ns2="be24c730-79ca-4eb5-9fee-26c6c4fc7260" xmlns:ns3="a13041a0-5882-43a7-a09d-61ebda83141c" targetNamespace="http://schemas.microsoft.com/office/2006/metadata/properties" ma:root="true" ma:fieldsID="2b986f70628b38be3c0e1dad2ccab777" ns2:_="" ns3:_="">
    <xsd:import namespace="be24c730-79ca-4eb5-9fee-26c6c4fc7260"/>
    <xsd:import namespace="a13041a0-5882-43a7-a09d-61ebda83141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BLU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24c730-79ca-4eb5-9fee-26c6c4fc7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56bdf71-ead2-455e-8a3d-9a7b55f90f7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BLUB" ma:index="25" nillable="true" ma:displayName="BLUB" ma:default="Choice 1" ma:format="Dropdown" ma:internalName="BLUB">
      <xsd:simpleType>
        <xsd:restriction base="dms:Choice">
          <xsd:enumeration value="Choice 1"/>
          <xsd:enumeration value="Choice 2"/>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a13041a0-5882-43a7-a09d-61ebda83141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3b3b244-d6cb-45b8-9931-972cee7efd17}" ma:internalName="TaxCatchAll" ma:showField="CatchAllData" ma:web="a13041a0-5882-43a7-a09d-61ebda83141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LUB xmlns="be24c730-79ca-4eb5-9fee-26c6c4fc7260">Choice 1</BLUB>
    <lcf76f155ced4ddcb4097134ff3c332f xmlns="be24c730-79ca-4eb5-9fee-26c6c4fc7260">
      <Terms xmlns="http://schemas.microsoft.com/office/infopath/2007/PartnerControls"/>
    </lcf76f155ced4ddcb4097134ff3c332f>
    <TaxCatchAll xmlns="a13041a0-5882-43a7-a09d-61ebda83141c" xsi:nil="true"/>
  </documentManagement>
</p:properties>
</file>

<file path=customXml/itemProps1.xml><?xml version="1.0" encoding="utf-8"?>
<ds:datastoreItem xmlns:ds="http://schemas.openxmlformats.org/officeDocument/2006/customXml" ds:itemID="{B4613504-31F2-4C58-B133-1871F6237054}">
  <ds:schemaRefs>
    <ds:schemaRef ds:uri="http://schemas.microsoft.com/sharepoint/v3/contenttype/forms"/>
  </ds:schemaRefs>
</ds:datastoreItem>
</file>

<file path=customXml/itemProps2.xml><?xml version="1.0" encoding="utf-8"?>
<ds:datastoreItem xmlns:ds="http://schemas.openxmlformats.org/officeDocument/2006/customXml" ds:itemID="{BBB956AB-B209-45C5-AF45-91507169EC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24c730-79ca-4eb5-9fee-26c6c4fc7260"/>
    <ds:schemaRef ds:uri="a13041a0-5882-43a7-a09d-61ebda8314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780FB9-D7D9-486C-9B2C-792577BFD90B}">
  <ds:schemaRefs>
    <ds:schemaRef ds:uri="http://schemas.openxmlformats.org/package/2006/metadata/core-properties"/>
    <ds:schemaRef ds:uri="http://www.w3.org/XML/1998/namespace"/>
    <ds:schemaRef ds:uri="http://schemas.microsoft.com/office/infopath/2007/PartnerControls"/>
    <ds:schemaRef ds:uri="http://purl.org/dc/elements/1.1/"/>
    <ds:schemaRef ds:uri="a13041a0-5882-43a7-a09d-61ebda83141c"/>
    <ds:schemaRef ds:uri="http://schemas.microsoft.com/office/2006/metadata/properties"/>
    <ds:schemaRef ds:uri="http://purl.org/dc/dcmitype/"/>
    <ds:schemaRef ds:uri="http://schemas.microsoft.com/office/2006/documentManagement/types"/>
    <ds:schemaRef ds:uri="be24c730-79ca-4eb5-9fee-26c6c4fc7260"/>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1542</Words>
  <Application>Microsoft Office PowerPoint</Application>
  <PresentationFormat>Widescreen</PresentationFormat>
  <Paragraphs>77</Paragraphs>
  <Slides>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Segoe UI</vt:lpstr>
      <vt:lpstr>System Font Regular</vt:lpstr>
      <vt:lpstr>Submission Template</vt:lpstr>
      <vt:lpstr>PowerPoint Presentation</vt:lpstr>
      <vt:lpstr>PowerPoint Presentation</vt:lpstr>
      <vt:lpstr>PowerPoint Presentation</vt:lpstr>
      <vt:lpstr>PowerPoint Presentation</vt:lpstr>
      <vt:lpstr>PowerPoint Presentation</vt:lpstr>
      <vt:lpstr>Video Description – User Interaction with Sational</vt:lpstr>
      <vt:lpstr>How Sational Works: Technical Background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Josephine Hoffheinz</dc:creator>
  <cp:lastModifiedBy>Dimitry Demin</cp:lastModifiedBy>
  <cp:revision>14</cp:revision>
  <cp:lastPrinted>2024-07-09T21:22:56Z</cp:lastPrinted>
  <dcterms:created xsi:type="dcterms:W3CDTF">2024-03-10T13:25:42Z</dcterms:created>
  <dcterms:modified xsi:type="dcterms:W3CDTF">2024-07-09T21:23:00Z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0x010100797B669D26C8494CA7785679D8B2A5ED</vt:lpwstr>
  </property>
  <property fmtid="{D5CDD505-2E9C-101B-9397-08002B2CF9AE}" pid="3" name="MediaServiceImageTags">
    <vt:lpwstr/>
  </property>
</Properties>
</file>